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443" r:id="rId68"/>
    <p:sldId id="444" r:id="rId69"/>
    <p:sldId id="445"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438" r:id="rId135"/>
    <p:sldId id="439" r:id="rId136"/>
    <p:sldId id="440" r:id="rId137"/>
    <p:sldId id="441"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42" r:id="rId189"/>
  </p:sldIdLst>
  <p:sldSz cx="9144000" cy="5143500" type="screen16x9"/>
  <p:notesSz cx="6858000" cy="9144000"/>
  <p:embeddedFontLst>
    <p:embeddedFont>
      <p:font typeface="Calibri" panose="020F0502020204030204" pitchFamily="34" charset="0"/>
      <p:regular r:id="rId191"/>
      <p:bold r:id="rId192"/>
      <p:italic r:id="rId193"/>
      <p:boldItalic r:id="rId194"/>
    </p:embeddedFont>
    <p:embeddedFont>
      <p:font typeface="Consolas" panose="020B0609020204030204" pitchFamily="49" charset="0"/>
      <p:regular r:id="rId195"/>
      <p:bold r:id="rId196"/>
      <p:italic r:id="rId197"/>
      <p:boldItalic r:id="rId198"/>
    </p:embeddedFont>
    <p:embeddedFont>
      <p:font typeface="Roboto" panose="02000000000000000000" pitchFamily="2" charset="0"/>
      <p:regular r:id="rId199"/>
      <p:bold r:id="rId200"/>
      <p:italic r:id="rId201"/>
      <p:boldItalic r:id="rId2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NJZMIrkPaB3tYUuxOelnzXmCT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42E511-7DA6-4F5A-B07D-5520D3F0E3C9}">
  <a:tblStyle styleId="{2042E511-7DA6-4F5A-B07D-5520D3F0E3C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3E7"/>
          </a:solidFill>
        </a:fill>
      </a:tcStyle>
    </a:wholeTbl>
    <a:band1H>
      <a:tcTxStyle b="off" i="off"/>
      <a:tcStyle>
        <a:tcBdr/>
        <a:fill>
          <a:solidFill>
            <a:srgbClr val="E0E5CB"/>
          </a:solidFill>
        </a:fill>
      </a:tcStyle>
    </a:band1H>
    <a:band2H>
      <a:tcTxStyle b="off" i="off"/>
      <a:tcStyle>
        <a:tcBdr/>
      </a:tcStyle>
    </a:band2H>
    <a:band1V>
      <a:tcTxStyle b="off" i="off"/>
      <a:tcStyle>
        <a:tcBdr/>
        <a:fill>
          <a:solidFill>
            <a:srgbClr val="E0E5CB"/>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607"/>
  </p:normalViewPr>
  <p:slideViewPr>
    <p:cSldViewPr snapToGrid="0">
      <p:cViewPr varScale="1">
        <p:scale>
          <a:sx n="198" d="100"/>
          <a:sy n="198" d="100"/>
        </p:scale>
        <p:origin x="10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fntdata"/><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2.fntdata"/><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3.fntdata"/><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4.fntdata"/><Relationship Id="rId199" Type="http://schemas.openxmlformats.org/officeDocument/2006/relationships/font" Target="fonts/font9.fntdata"/><Relationship Id="rId203"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5.fntdata"/><Relationship Id="rId190" Type="http://schemas.openxmlformats.org/officeDocument/2006/relationships/notesMaster" Target="notesMasters/notesMaster1.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6.fntdata"/><Relationship Id="rId200"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7.fntdata"/><Relationship Id="rId201" Type="http://schemas.openxmlformats.org/officeDocument/2006/relationships/font" Target="fonts/font1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8.fntdata"/><Relationship Id="rId202" Type="http://schemas.openxmlformats.org/officeDocument/2006/relationships/font" Target="fonts/font1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4" name="Google Shape;2524;p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25" name="Google Shape;2525;p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3" name="Google Shape;2533;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34" name="Google Shape;2534;p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5" name="Google Shape;2545;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46" name="Google Shape;2546;p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5" name="Google Shape;2555;p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56" name="Google Shape;2556;p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6" name="Google Shape;2566;p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67" name="Google Shape;2567;p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9" name="Google Shape;2579;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80" name="Google Shape;2580;p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95" name="Google Shape;2595;p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3" name="Google Shape;2603;p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04" name="Google Shape;2604;p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2" name="Google Shape;2612;p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13" name="Google Shape;2613;p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5" name="Google Shape;2625;p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26" name="Google Shape;2626;p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4" name="Google Shape;2634;p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35" name="Google Shape;2635;p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7" name="Google Shape;2647;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48" name="Google Shape;2648;p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7" name="Google Shape;2657;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58" name="Google Shape;2658;p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6" name="Google Shape;2666;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67" name="Google Shape;2667;p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5" name="Google Shape;2675;p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76" name="Google Shape;2676;p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7" name="Google Shape;2687;p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88" name="Google Shape;2688;p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1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7" name="Google Shape;269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1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6" name="Google Shape;270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3" name="Google Shape;2713;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p1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0" name="Google Shape;2720;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p1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6" name="Google Shape;2726;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1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3" name="Google Shape;2733;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p1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9" name="Google Shape;2739;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1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6" name="Google Shape;2746;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p1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3" name="Google Shape;2753;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p1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0" name="Google Shape;2760;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p1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7" name="Google Shape;2767;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p1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4" name="Google Shape;2774;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p1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0" name="Google Shape;2780;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p1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7" name="Google Shape;2787;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p1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3" name="Google Shape;2793;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p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9" name="Google Shape;2799;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p1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5" name="Google Shape;280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1140bc75e6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1140bc75e6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6" name="Google Shape;3316;p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3" name="Google Shape;3343;p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0" name="Google Shape;3370;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9" name="Google Shape;3419;p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p1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3" name="Google Shape;2823;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p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2" name="Google Shape;2832;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p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8" name="Google Shape;2838;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p1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5" name="Google Shape;2845;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p1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1" name="Google Shape;285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p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8" name="Google Shape;2858;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p1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7" name="Google Shape;2867;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p1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3" name="Google Shape;2873;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p1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0" name="Google Shape;2880;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p1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6" name="Google Shape;2886;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p1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3" name="Google Shape;2893;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p1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1" name="Google Shape;29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p1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7" name="Google Shape;2907;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p1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4" name="Google Shape;2914;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p1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2" name="Google Shape;2922;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p1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2" name="Google Shape;2932;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p1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4" name="Google Shape;294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p1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7" name="Google Shape;2957;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p1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2" name="Google Shape;2972;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p1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9" name="Google Shape;2989;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p1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8" name="Google Shape;3008;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p1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8" name="Google Shape;302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p1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9" name="Google Shape;3049;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p15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1" name="Google Shape;3071;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p1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7" name="Google Shape;3077;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p15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4" name="Google Shape;3084;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p1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0" name="Google Shape;3090;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p1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7" name="Google Shape;3097;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1"/>
        <p:cNvGrpSpPr/>
        <p:nvPr/>
      </p:nvGrpSpPr>
      <p:grpSpPr>
        <a:xfrm>
          <a:off x="0" y="0"/>
          <a:ext cx="0" cy="0"/>
          <a:chOff x="0" y="0"/>
          <a:chExt cx="0" cy="0"/>
        </a:xfrm>
      </p:grpSpPr>
      <p:sp>
        <p:nvSpPr>
          <p:cNvPr id="3102" name="Google Shape;3102;p1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3" name="Google Shape;3103;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p1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0" name="Google Shape;3110;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p1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8" name="Google Shape;3118;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8" name="Google Shape;3128;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p1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0" name="Google Shape;3140;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
        <p:cNvGrpSpPr/>
        <p:nvPr/>
      </p:nvGrpSpPr>
      <p:grpSpPr>
        <a:xfrm>
          <a:off x="0" y="0"/>
          <a:ext cx="0" cy="0"/>
          <a:chOff x="0" y="0"/>
          <a:chExt cx="0" cy="0"/>
        </a:xfrm>
      </p:grpSpPr>
      <p:sp>
        <p:nvSpPr>
          <p:cNvPr id="3152" name="Google Shape;3152;p16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3" name="Google Shape;3153;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p1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8" name="Google Shape;3168;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2"/>
        <p:cNvGrpSpPr/>
        <p:nvPr/>
      </p:nvGrpSpPr>
      <p:grpSpPr>
        <a:xfrm>
          <a:off x="0" y="0"/>
          <a:ext cx="0" cy="0"/>
          <a:chOff x="0" y="0"/>
          <a:chExt cx="0" cy="0"/>
        </a:xfrm>
      </p:grpSpPr>
      <p:sp>
        <p:nvSpPr>
          <p:cNvPr id="3183" name="Google Shape;3183;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4" name="Google Shape;3184;p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Credits to Jeanne for the slides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1" name="Google Shape;3191;p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6"/>
        <p:cNvGrpSpPr/>
        <p:nvPr/>
      </p:nvGrpSpPr>
      <p:grpSpPr>
        <a:xfrm>
          <a:off x="0" y="0"/>
          <a:ext cx="0" cy="0"/>
          <a:chOff x="0" y="0"/>
          <a:chExt cx="0" cy="0"/>
        </a:xfrm>
      </p:grpSpPr>
      <p:sp>
        <p:nvSpPr>
          <p:cNvPr id="3197" name="Google Shape;3197;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8" name="Google Shape;3198;p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5" name="Google Shape;3205;p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2" name="Google Shape;3212;p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9" name="Google Shape;3219;p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4"/>
        <p:cNvGrpSpPr/>
        <p:nvPr/>
      </p:nvGrpSpPr>
      <p:grpSpPr>
        <a:xfrm>
          <a:off x="0" y="0"/>
          <a:ext cx="0" cy="0"/>
          <a:chOff x="0" y="0"/>
          <a:chExt cx="0" cy="0"/>
        </a:xfrm>
      </p:grpSpPr>
      <p:sp>
        <p:nvSpPr>
          <p:cNvPr id="3225" name="Google Shape;3225;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6" name="Google Shape;3226;p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1" name="Google Shape;6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3" name="Google Shape;3233;p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Credits to Jeanne for the slides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3"/>
        <p:cNvGrpSpPr/>
        <p:nvPr/>
      </p:nvGrpSpPr>
      <p:grpSpPr>
        <a:xfrm>
          <a:off x="0" y="0"/>
          <a:ext cx="0" cy="0"/>
          <a:chOff x="0" y="0"/>
          <a:chExt cx="0" cy="0"/>
        </a:xfrm>
      </p:grpSpPr>
      <p:sp>
        <p:nvSpPr>
          <p:cNvPr id="3254" name="Google Shape;3254;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5" name="Google Shape;3255;p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2" name="Google Shape;3262;p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p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3" name="Google Shape;3293;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0" name="Google Shape;3300;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6"/>
        <p:cNvGrpSpPr/>
        <p:nvPr/>
      </p:nvGrpSpPr>
      <p:grpSpPr>
        <a:xfrm>
          <a:off x="0" y="0"/>
          <a:ext cx="0" cy="0"/>
          <a:chOff x="0" y="0"/>
          <a:chExt cx="0" cy="0"/>
        </a:xfrm>
      </p:grpSpPr>
      <p:sp>
        <p:nvSpPr>
          <p:cNvPr id="3307" name="Google Shape;3307;p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8" name="Google Shape;3308;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p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8" name="Google Shape;3468;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3" name="Google Shape;61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9" name="Google Shape;61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5" name="Google Shape;6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0" name="Google Shape;105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6" name="Google Shape;10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7" name="Google Shape;10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3" name="Google Shape;10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3" name="Google Shape;11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1" name="Google Shape;121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5" name="Google Shape;149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1" name="Google Shape;150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6" name="Google Shape;150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8" name="Google Shape;1518;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2" name="Google Shape;155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9" name="Google Shape;158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6" name="Google Shape;1626;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0" name="Google Shape;1710;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6" name="Google Shape;175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9" name="Google Shape;180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8" name="Google Shape;190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7" name="Google Shape;1957;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6" name="Google Shape;2006;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4" name="Google Shape;2044;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5" name="Google Shape;212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0156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371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2" name="Google Shape;151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824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6" name="Google Shape;221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6" name="Google Shape;222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p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2" name="Google Shape;223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8" name="Google Shape;223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4" name="Google Shape;2244;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9" name="Google Shape;2249;p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50" name="Google Shape;2250;p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8" name="Google Shape;2258;p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59" name="Google Shape;2259;p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7" name="Google Shape;2267;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68" name="Google Shape;2268;p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0" name="Google Shape;2280;p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81" name="Google Shape;2281;p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9" name="Google Shape;2289;p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90" name="Google Shape;2290;p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p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03" name="Google Shape;2303;p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1" name="Google Shape;2311;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12" name="Google Shape;2312;p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3" name="Google Shape;2323;p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24" name="Google Shape;2324;p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2" name="Google Shape;2332;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33" name="Google Shape;2333;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8" name="Google Shape;2348;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49" name="Google Shape;2349;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7" name="Google Shape;2357;p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58" name="Google Shape;2358;p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6" name="Google Shape;2366;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67" name="Google Shape;2367;p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9" name="Google Shape;2379;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80" name="Google Shape;2380;p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8" name="Google Shape;2388;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89" name="Google Shape;2389;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1" name="Google Shape;2401;p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02" name="Google Shape;2402;p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0" name="Google Shape;2410;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11" name="Google Shape;2411;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4" name="Google Shape;2424;p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25" name="Google Shape;2425;p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3" name="Google Shape;2433;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34" name="Google Shape;2434;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6" name="Google Shape;2446;p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47" name="Google Shape;2447;p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5" name="Google Shape;2455;p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56" name="Google Shape;2456;p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8" name="Google Shape;2468;p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69" name="Google Shape;2469;p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7" name="Google Shape;2477;p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78" name="Google Shape;2478;p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494" name="Google Shape;2494;p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2" name="Google Shape;2502;p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03" name="Google Shape;2503;p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1" name="Google Shape;2511;p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512" name="Google Shape;2512;p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8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8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1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1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1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1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9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1" name="Google Shape;51;p1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9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19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1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8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89"/>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12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20" name="Google Shape;20;p189"/>
          <p:cNvSpPr txBox="1">
            <a:spLocks noGrp="1"/>
          </p:cNvSpPr>
          <p:nvPr>
            <p:ph type="dt" idx="10"/>
          </p:nvPr>
        </p:nvSpPr>
        <p:spPr>
          <a:xfrm>
            <a:off x="857247" y="4667871"/>
            <a:ext cx="17469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 name="Google Shape;21;p189"/>
          <p:cNvSpPr txBox="1">
            <a:spLocks noGrp="1"/>
          </p:cNvSpPr>
          <p:nvPr>
            <p:ph type="ftr" idx="11"/>
          </p:nvPr>
        </p:nvSpPr>
        <p:spPr>
          <a:xfrm>
            <a:off x="2961861" y="4667871"/>
            <a:ext cx="35385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189"/>
          <p:cNvSpPr txBox="1">
            <a:spLocks noGrp="1"/>
          </p:cNvSpPr>
          <p:nvPr>
            <p:ph type="sldNum" idx="12"/>
          </p:nvPr>
        </p:nvSpPr>
        <p:spPr>
          <a:xfrm>
            <a:off x="6997148" y="4667871"/>
            <a:ext cx="12795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9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 name="Google Shape;27;p1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1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19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9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1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1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19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8" name="Google Shape;38;p19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1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19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p1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0.png"/></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2.png"/></Relationships>
</file>

<file path=ppt/slides/_rels/slide15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2.png"/></Relationships>
</file>

<file path=ppt/slides/_rels/slide15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2.png"/></Relationships>
</file>

<file path=ppt/slides/_rels/slide15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7.png"/></Relationships>
</file>

<file path=ppt/slides/_rels/slide1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8.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7.png"/></Relationships>
</file>

<file path=ppt/slides/_rels/slide1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9.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notesSlide" Target="../notesSlides/notesSlide160.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7.png"/></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70.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43.png"/><Relationship Id="rId4" Type="http://schemas.openxmlformats.org/officeDocument/2006/relationships/image" Target="../media/image42.png"/></Relationships>
</file>

<file path=ppt/slides/_rels/slide17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43.png"/><Relationship Id="rId4" Type="http://schemas.openxmlformats.org/officeDocument/2006/relationships/image" Target="../media/image42.png"/></Relationships>
</file>

<file path=ppt/slides/_rels/slide17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72.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59.png"/></Relationships>
</file>

<file path=ppt/slides/_rels/slide1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0.png"/></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dirty="0"/>
              <a:t>CS2040S Tutorial 5</a:t>
            </a:r>
            <a:endParaRPr dirty="0"/>
          </a:p>
        </p:txBody>
      </p:sp>
      <p:sp>
        <p:nvSpPr>
          <p:cNvPr id="61" name="Google Shape;61;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2a: kd-Trees</a:t>
            </a:r>
            <a:endParaRPr/>
          </a:p>
        </p:txBody>
      </p:sp>
      <p:pic>
        <p:nvPicPr>
          <p:cNvPr id="121" name="Google Shape;121;p11"/>
          <p:cNvPicPr preferRelativeResize="0"/>
          <p:nvPr/>
        </p:nvPicPr>
        <p:blipFill rotWithShape="1">
          <a:blip r:embed="rId3">
            <a:alphaModFix/>
          </a:blip>
          <a:srcRect/>
          <a:stretch/>
        </p:blipFill>
        <p:spPr>
          <a:xfrm>
            <a:off x="2190188" y="1965675"/>
            <a:ext cx="4740525" cy="2702000"/>
          </a:xfrm>
          <a:prstGeom prst="rect">
            <a:avLst/>
          </a:prstGeom>
          <a:noFill/>
          <a:ln>
            <a:noFill/>
          </a:ln>
        </p:spPr>
      </p:pic>
      <p:sp>
        <p:nvSpPr>
          <p:cNvPr id="122" name="Google Shape;122;p11"/>
          <p:cNvSpPr txBox="1"/>
          <p:nvPr/>
        </p:nvSpPr>
        <p:spPr>
          <a:xfrm>
            <a:off x="857250" y="1355475"/>
            <a:ext cx="7891200" cy="135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Arial"/>
                <a:ea typeface="Arial"/>
                <a:cs typeface="Arial"/>
                <a:sym typeface="Arial"/>
              </a:rPr>
              <a:t>How do you search for a point in a kd-tree? What is the running time?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pic>
        <p:nvPicPr>
          <p:cNvPr id="2527" name="Google Shape;2527;p98"/>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28" name="Google Shape;2528;p98"/>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529" name="Google Shape;2529;p98"/>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530" name="Google Shape;2530;p98"/>
          <p:cNvPicPr preferRelativeResize="0"/>
          <p:nvPr/>
        </p:nvPicPr>
        <p:blipFill rotWithShape="1">
          <a:blip r:embed="rId5">
            <a:alphaModFix/>
          </a:blip>
          <a:srcRect/>
          <a:stretch/>
        </p:blipFill>
        <p:spPr>
          <a:xfrm>
            <a:off x="1303817" y="209250"/>
            <a:ext cx="912580" cy="4725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pic>
        <p:nvPicPr>
          <p:cNvPr id="2536" name="Google Shape;2536;p99"/>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37" name="Google Shape;2537;p99"/>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538" name="Google Shape;2538;p99"/>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539" name="Google Shape;2539;p99"/>
          <p:cNvPicPr preferRelativeResize="0"/>
          <p:nvPr/>
        </p:nvPicPr>
        <p:blipFill rotWithShape="1">
          <a:blip r:embed="rId5">
            <a:alphaModFix/>
          </a:blip>
          <a:srcRect/>
          <a:stretch/>
        </p:blipFill>
        <p:spPr>
          <a:xfrm>
            <a:off x="1303817" y="209250"/>
            <a:ext cx="912580" cy="4725000"/>
          </a:xfrm>
          <a:prstGeom prst="rect">
            <a:avLst/>
          </a:prstGeom>
          <a:noFill/>
          <a:ln>
            <a:noFill/>
          </a:ln>
        </p:spPr>
      </p:pic>
      <p:sp>
        <p:nvSpPr>
          <p:cNvPr id="2540" name="Google Shape;2540;p99"/>
          <p:cNvSpPr/>
          <p:nvPr/>
        </p:nvSpPr>
        <p:spPr>
          <a:xfrm>
            <a:off x="1457620" y="539962"/>
            <a:ext cx="458400" cy="1723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1" name="Google Shape;2541;p99"/>
          <p:cNvSpPr/>
          <p:nvPr/>
        </p:nvSpPr>
        <p:spPr>
          <a:xfrm>
            <a:off x="2427402" y="539961"/>
            <a:ext cx="458400" cy="1723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42" name="Google Shape;2542;p99"/>
          <p:cNvSpPr txBox="1"/>
          <p:nvPr/>
        </p:nvSpPr>
        <p:spPr>
          <a:xfrm>
            <a:off x="3321346" y="2263730"/>
            <a:ext cx="5478000" cy="900300"/>
          </a:xfrm>
          <a:prstGeom prst="rect">
            <a:avLst/>
          </a:prstGeom>
          <a:blipFill rotWithShape="1">
            <a:blip r:embed="rId6">
              <a:alphaModFix/>
            </a:blip>
            <a:stretch>
              <a:fillRect t="-4058" b="-1065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pic>
        <p:nvPicPr>
          <p:cNvPr id="2548" name="Google Shape;2548;p100"/>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49" name="Google Shape;2549;p100"/>
          <p:cNvPicPr preferRelativeResize="0"/>
          <p:nvPr/>
        </p:nvPicPr>
        <p:blipFill rotWithShape="1">
          <a:blip r:embed="rId4">
            <a:alphaModFix/>
          </a:blip>
          <a:srcRect/>
          <a:stretch/>
        </p:blipFill>
        <p:spPr>
          <a:xfrm>
            <a:off x="3234295" y="209250"/>
            <a:ext cx="912580" cy="4725000"/>
          </a:xfrm>
          <a:prstGeom prst="rect">
            <a:avLst/>
          </a:prstGeom>
          <a:noFill/>
          <a:ln>
            <a:noFill/>
          </a:ln>
        </p:spPr>
      </p:pic>
      <p:pic>
        <p:nvPicPr>
          <p:cNvPr id="2550" name="Google Shape;2550;p100"/>
          <p:cNvPicPr preferRelativeResize="0"/>
          <p:nvPr/>
        </p:nvPicPr>
        <p:blipFill rotWithShape="1">
          <a:blip r:embed="rId5">
            <a:alphaModFix/>
          </a:blip>
          <a:srcRect/>
          <a:stretch/>
        </p:blipFill>
        <p:spPr>
          <a:xfrm>
            <a:off x="1303817" y="209250"/>
            <a:ext cx="912580" cy="4725000"/>
          </a:xfrm>
          <a:prstGeom prst="rect">
            <a:avLst/>
          </a:prstGeom>
          <a:noFill/>
          <a:ln>
            <a:noFill/>
          </a:ln>
        </p:spPr>
      </p:pic>
      <p:pic>
        <p:nvPicPr>
          <p:cNvPr id="2551" name="Google Shape;2551;p100"/>
          <p:cNvPicPr preferRelativeResize="0"/>
          <p:nvPr/>
        </p:nvPicPr>
        <p:blipFill rotWithShape="1">
          <a:blip r:embed="rId6">
            <a:alphaModFix/>
          </a:blip>
          <a:srcRect/>
          <a:stretch/>
        </p:blipFill>
        <p:spPr>
          <a:xfrm>
            <a:off x="2266054" y="209250"/>
            <a:ext cx="918584" cy="4725000"/>
          </a:xfrm>
          <a:prstGeom prst="rect">
            <a:avLst/>
          </a:prstGeom>
          <a:noFill/>
          <a:ln>
            <a:noFill/>
          </a:ln>
        </p:spPr>
      </p:pic>
      <p:sp>
        <p:nvSpPr>
          <p:cNvPr id="2552" name="Google Shape;2552;p100"/>
          <p:cNvSpPr txBox="1"/>
          <p:nvPr/>
        </p:nvSpPr>
        <p:spPr>
          <a:xfrm>
            <a:off x="4333073" y="1844628"/>
            <a:ext cx="4570800" cy="145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Selection sort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Select the minimum element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Add it to the sorted region of the array by swapping</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Repeat until all elements have been selected</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pic>
        <p:nvPicPr>
          <p:cNvPr id="2558" name="Google Shape;2558;p101"/>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59" name="Google Shape;2559;p101"/>
          <p:cNvPicPr preferRelativeResize="0"/>
          <p:nvPr/>
        </p:nvPicPr>
        <p:blipFill rotWithShape="1">
          <a:blip r:embed="rId4">
            <a:alphaModFix/>
          </a:blip>
          <a:srcRect/>
          <a:stretch/>
        </p:blipFill>
        <p:spPr>
          <a:xfrm>
            <a:off x="3234295" y="209250"/>
            <a:ext cx="912580" cy="4725000"/>
          </a:xfrm>
          <a:prstGeom prst="rect">
            <a:avLst/>
          </a:prstGeom>
          <a:noFill/>
          <a:ln>
            <a:noFill/>
          </a:ln>
        </p:spPr>
      </p:pic>
      <p:pic>
        <p:nvPicPr>
          <p:cNvPr id="2560" name="Google Shape;2560;p101"/>
          <p:cNvPicPr preferRelativeResize="0"/>
          <p:nvPr/>
        </p:nvPicPr>
        <p:blipFill rotWithShape="1">
          <a:blip r:embed="rId5">
            <a:alphaModFix/>
          </a:blip>
          <a:srcRect/>
          <a:stretch/>
        </p:blipFill>
        <p:spPr>
          <a:xfrm>
            <a:off x="1303817" y="209250"/>
            <a:ext cx="912580" cy="4725000"/>
          </a:xfrm>
          <a:prstGeom prst="rect">
            <a:avLst/>
          </a:prstGeom>
          <a:noFill/>
          <a:ln>
            <a:noFill/>
          </a:ln>
        </p:spPr>
      </p:pic>
      <p:pic>
        <p:nvPicPr>
          <p:cNvPr id="2561" name="Google Shape;2561;p101"/>
          <p:cNvPicPr preferRelativeResize="0"/>
          <p:nvPr/>
        </p:nvPicPr>
        <p:blipFill rotWithShape="1">
          <a:blip r:embed="rId6">
            <a:alphaModFix/>
          </a:blip>
          <a:srcRect/>
          <a:stretch/>
        </p:blipFill>
        <p:spPr>
          <a:xfrm>
            <a:off x="2266054" y="209250"/>
            <a:ext cx="918584" cy="4725000"/>
          </a:xfrm>
          <a:prstGeom prst="rect">
            <a:avLst/>
          </a:prstGeom>
          <a:noFill/>
          <a:ln>
            <a:noFill/>
          </a:ln>
        </p:spPr>
      </p:pic>
      <p:sp>
        <p:nvSpPr>
          <p:cNvPr id="2562" name="Google Shape;2562;p101"/>
          <p:cNvSpPr txBox="1"/>
          <p:nvPr/>
        </p:nvSpPr>
        <p:spPr>
          <a:xfrm>
            <a:off x="4333073" y="1844628"/>
            <a:ext cx="4570800" cy="145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Selection sort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Select the minimum element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Add it to the sorted region of the array by swapping</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Repeat until all elements have been selected</a:t>
            </a:r>
            <a:endParaRPr sz="1100" b="0" i="0" u="none" strike="noStrike" cap="none">
              <a:solidFill>
                <a:srgbClr val="000000"/>
              </a:solidFill>
              <a:latin typeface="Arial"/>
              <a:ea typeface="Arial"/>
              <a:cs typeface="Arial"/>
              <a:sym typeface="Arial"/>
            </a:endParaRPr>
          </a:p>
        </p:txBody>
      </p:sp>
      <p:sp>
        <p:nvSpPr>
          <p:cNvPr id="2563" name="Google Shape;2563;p101"/>
          <p:cNvSpPr/>
          <p:nvPr/>
        </p:nvSpPr>
        <p:spPr>
          <a:xfrm>
            <a:off x="344895"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pic>
        <p:nvPicPr>
          <p:cNvPr id="2569" name="Google Shape;2569;p102"/>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70" name="Google Shape;2570;p102"/>
          <p:cNvPicPr preferRelativeResize="0"/>
          <p:nvPr/>
        </p:nvPicPr>
        <p:blipFill rotWithShape="1">
          <a:blip r:embed="rId4">
            <a:alphaModFix/>
          </a:blip>
          <a:srcRect/>
          <a:stretch/>
        </p:blipFill>
        <p:spPr>
          <a:xfrm>
            <a:off x="3234295" y="209250"/>
            <a:ext cx="912580" cy="4725000"/>
          </a:xfrm>
          <a:prstGeom prst="rect">
            <a:avLst/>
          </a:prstGeom>
          <a:noFill/>
          <a:ln>
            <a:noFill/>
          </a:ln>
        </p:spPr>
      </p:pic>
      <p:pic>
        <p:nvPicPr>
          <p:cNvPr id="2571" name="Google Shape;2571;p102"/>
          <p:cNvPicPr preferRelativeResize="0"/>
          <p:nvPr/>
        </p:nvPicPr>
        <p:blipFill rotWithShape="1">
          <a:blip r:embed="rId5">
            <a:alphaModFix/>
          </a:blip>
          <a:srcRect/>
          <a:stretch/>
        </p:blipFill>
        <p:spPr>
          <a:xfrm>
            <a:off x="1303817" y="209250"/>
            <a:ext cx="912580" cy="4725000"/>
          </a:xfrm>
          <a:prstGeom prst="rect">
            <a:avLst/>
          </a:prstGeom>
          <a:noFill/>
          <a:ln>
            <a:noFill/>
          </a:ln>
        </p:spPr>
      </p:pic>
      <p:pic>
        <p:nvPicPr>
          <p:cNvPr id="2572" name="Google Shape;2572;p102"/>
          <p:cNvPicPr preferRelativeResize="0"/>
          <p:nvPr/>
        </p:nvPicPr>
        <p:blipFill rotWithShape="1">
          <a:blip r:embed="rId6">
            <a:alphaModFix/>
          </a:blip>
          <a:srcRect/>
          <a:stretch/>
        </p:blipFill>
        <p:spPr>
          <a:xfrm>
            <a:off x="2266054" y="209250"/>
            <a:ext cx="918584" cy="4725000"/>
          </a:xfrm>
          <a:prstGeom prst="rect">
            <a:avLst/>
          </a:prstGeom>
          <a:noFill/>
          <a:ln>
            <a:noFill/>
          </a:ln>
        </p:spPr>
      </p:pic>
      <p:sp>
        <p:nvSpPr>
          <p:cNvPr id="2573" name="Google Shape;2573;p102"/>
          <p:cNvSpPr txBox="1"/>
          <p:nvPr/>
        </p:nvSpPr>
        <p:spPr>
          <a:xfrm>
            <a:off x="4333073" y="1844628"/>
            <a:ext cx="4570800" cy="145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Selection sort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Select the minimum element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Add it to the sorted region of the array by swapping</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Repeat until all elements have been selected</a:t>
            </a:r>
            <a:endParaRPr sz="1100" b="0" i="0" u="none" strike="noStrike" cap="none">
              <a:solidFill>
                <a:srgbClr val="000000"/>
              </a:solidFill>
              <a:latin typeface="Arial"/>
              <a:ea typeface="Arial"/>
              <a:cs typeface="Arial"/>
              <a:sym typeface="Arial"/>
            </a:endParaRPr>
          </a:p>
        </p:txBody>
      </p:sp>
      <p:sp>
        <p:nvSpPr>
          <p:cNvPr id="2574" name="Google Shape;2574;p102"/>
          <p:cNvSpPr/>
          <p:nvPr/>
        </p:nvSpPr>
        <p:spPr>
          <a:xfrm>
            <a:off x="344895"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75" name="Google Shape;2575;p102"/>
          <p:cNvSpPr/>
          <p:nvPr/>
        </p:nvSpPr>
        <p:spPr>
          <a:xfrm>
            <a:off x="344895" y="522599"/>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2576" name="Google Shape;2576;p102"/>
          <p:cNvCxnSpPr>
            <a:stCxn id="2575" idx="3"/>
            <a:endCxn id="2574" idx="3"/>
          </p:cNvCxnSpPr>
          <p:nvPr/>
        </p:nvCxnSpPr>
        <p:spPr>
          <a:xfrm>
            <a:off x="805995" y="639299"/>
            <a:ext cx="600" cy="2056200"/>
          </a:xfrm>
          <a:prstGeom prst="bentConnector3">
            <a:avLst>
              <a:gd name="adj1" fmla="val 38100000"/>
            </a:avLst>
          </a:prstGeom>
          <a:noFill/>
          <a:ln w="57150" cap="flat" cmpd="sng">
            <a:solidFill>
              <a:srgbClr val="FF0000"/>
            </a:solidFill>
            <a:prstDash val="solid"/>
            <a:round/>
            <a:headEnd type="triangl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pic>
        <p:nvPicPr>
          <p:cNvPr id="2582" name="Google Shape;2582;p103"/>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83" name="Google Shape;2583;p103"/>
          <p:cNvPicPr preferRelativeResize="0"/>
          <p:nvPr/>
        </p:nvPicPr>
        <p:blipFill rotWithShape="1">
          <a:blip r:embed="rId4">
            <a:alphaModFix/>
          </a:blip>
          <a:srcRect/>
          <a:stretch/>
        </p:blipFill>
        <p:spPr>
          <a:xfrm>
            <a:off x="3234295" y="209250"/>
            <a:ext cx="912580" cy="4725000"/>
          </a:xfrm>
          <a:prstGeom prst="rect">
            <a:avLst/>
          </a:prstGeom>
          <a:noFill/>
          <a:ln>
            <a:noFill/>
          </a:ln>
        </p:spPr>
      </p:pic>
      <p:pic>
        <p:nvPicPr>
          <p:cNvPr id="2584" name="Google Shape;2584;p103"/>
          <p:cNvPicPr preferRelativeResize="0"/>
          <p:nvPr/>
        </p:nvPicPr>
        <p:blipFill rotWithShape="1">
          <a:blip r:embed="rId5">
            <a:alphaModFix/>
          </a:blip>
          <a:srcRect/>
          <a:stretch/>
        </p:blipFill>
        <p:spPr>
          <a:xfrm>
            <a:off x="1303817" y="209250"/>
            <a:ext cx="912580" cy="4725000"/>
          </a:xfrm>
          <a:prstGeom prst="rect">
            <a:avLst/>
          </a:prstGeom>
          <a:noFill/>
          <a:ln>
            <a:noFill/>
          </a:ln>
        </p:spPr>
      </p:pic>
      <p:pic>
        <p:nvPicPr>
          <p:cNvPr id="2585" name="Google Shape;2585;p103"/>
          <p:cNvPicPr preferRelativeResize="0"/>
          <p:nvPr/>
        </p:nvPicPr>
        <p:blipFill rotWithShape="1">
          <a:blip r:embed="rId6">
            <a:alphaModFix/>
          </a:blip>
          <a:srcRect/>
          <a:stretch/>
        </p:blipFill>
        <p:spPr>
          <a:xfrm>
            <a:off x="2266054" y="209250"/>
            <a:ext cx="918584" cy="4725000"/>
          </a:xfrm>
          <a:prstGeom prst="rect">
            <a:avLst/>
          </a:prstGeom>
          <a:noFill/>
          <a:ln>
            <a:noFill/>
          </a:ln>
        </p:spPr>
      </p:pic>
      <p:sp>
        <p:nvSpPr>
          <p:cNvPr id="2586" name="Google Shape;2586;p103"/>
          <p:cNvSpPr txBox="1"/>
          <p:nvPr/>
        </p:nvSpPr>
        <p:spPr>
          <a:xfrm>
            <a:off x="4333073" y="1844628"/>
            <a:ext cx="4570800" cy="145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Selection sort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Select the minimum element</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Add it to the sorted region of the array by swapping</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Repeat until all elements have been selected</a:t>
            </a:r>
            <a:endParaRPr sz="1100" b="0" i="0" u="none" strike="noStrike" cap="none">
              <a:solidFill>
                <a:srgbClr val="000000"/>
              </a:solidFill>
              <a:latin typeface="Arial"/>
              <a:ea typeface="Arial"/>
              <a:cs typeface="Arial"/>
              <a:sym typeface="Arial"/>
            </a:endParaRPr>
          </a:p>
        </p:txBody>
      </p:sp>
      <p:sp>
        <p:nvSpPr>
          <p:cNvPr id="2587" name="Google Shape;2587;p103"/>
          <p:cNvSpPr/>
          <p:nvPr/>
        </p:nvSpPr>
        <p:spPr>
          <a:xfrm>
            <a:off x="344895"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88" name="Google Shape;2588;p103"/>
          <p:cNvSpPr/>
          <p:nvPr/>
        </p:nvSpPr>
        <p:spPr>
          <a:xfrm>
            <a:off x="344895" y="522599"/>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2589" name="Google Shape;2589;p103"/>
          <p:cNvCxnSpPr>
            <a:stCxn id="2588" idx="3"/>
            <a:endCxn id="2587" idx="3"/>
          </p:cNvCxnSpPr>
          <p:nvPr/>
        </p:nvCxnSpPr>
        <p:spPr>
          <a:xfrm>
            <a:off x="805995" y="639299"/>
            <a:ext cx="600" cy="2056200"/>
          </a:xfrm>
          <a:prstGeom prst="bentConnector3">
            <a:avLst>
              <a:gd name="adj1" fmla="val 38100000"/>
            </a:avLst>
          </a:prstGeom>
          <a:noFill/>
          <a:ln w="57150" cap="flat" cmpd="sng">
            <a:solidFill>
              <a:srgbClr val="FF0000"/>
            </a:solidFill>
            <a:prstDash val="solid"/>
            <a:round/>
            <a:headEnd type="triangle" w="med" len="med"/>
            <a:tailEnd type="triangle" w="med" len="med"/>
          </a:ln>
        </p:spPr>
      </p:cxnSp>
      <p:sp>
        <p:nvSpPr>
          <p:cNvPr id="2590" name="Google Shape;2590;p103"/>
          <p:cNvSpPr/>
          <p:nvPr/>
        </p:nvSpPr>
        <p:spPr>
          <a:xfrm>
            <a:off x="2405050" y="2571750"/>
            <a:ext cx="461100" cy="2334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1" name="Google Shape;2591;p103"/>
          <p:cNvSpPr txBox="1"/>
          <p:nvPr/>
        </p:nvSpPr>
        <p:spPr>
          <a:xfrm>
            <a:off x="4182319" y="3656539"/>
            <a:ext cx="4758300" cy="9003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When executing Selection Sort, the position of Mary in array E is wrong. Thus, sorting algorithm D is Selection Sort!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pic>
        <p:nvPicPr>
          <p:cNvPr id="2597" name="Google Shape;2597;p104"/>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98" name="Google Shape;2598;p104"/>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599" name="Google Shape;2599;p104"/>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00" name="Google Shape;2600;p104"/>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pic>
        <p:nvPicPr>
          <p:cNvPr id="2606" name="Google Shape;2606;p105"/>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07" name="Google Shape;2607;p105"/>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08" name="Google Shape;2608;p105"/>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09" name="Google Shape;2609;p105"/>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pic>
        <p:nvPicPr>
          <p:cNvPr id="2615" name="Google Shape;2615;p106"/>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16" name="Google Shape;2616;p106"/>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17" name="Google Shape;2617;p106"/>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18" name="Google Shape;2618;p106"/>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619" name="Google Shape;2619;p106"/>
          <p:cNvSpPr txBox="1"/>
          <p:nvPr/>
        </p:nvSpPr>
        <p:spPr>
          <a:xfrm>
            <a:off x="3321345" y="1737950"/>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E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largest element (Patty) is not at the end of the array. Thus, sorting algorithm E is not Bubble Sort.</a:t>
            </a:r>
            <a:endParaRPr sz="1100" b="0" i="0" u="none" strike="noStrike" cap="none">
              <a:solidFill>
                <a:srgbClr val="000000"/>
              </a:solidFill>
              <a:latin typeface="Arial"/>
              <a:ea typeface="Arial"/>
              <a:cs typeface="Arial"/>
              <a:sym typeface="Arial"/>
            </a:endParaRPr>
          </a:p>
        </p:txBody>
      </p:sp>
      <p:sp>
        <p:nvSpPr>
          <p:cNvPr id="2620" name="Google Shape;2620;p106"/>
          <p:cNvSpPr/>
          <p:nvPr/>
        </p:nvSpPr>
        <p:spPr>
          <a:xfrm>
            <a:off x="2432116" y="438346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21" name="Google Shape;2621;p106"/>
          <p:cNvSpPr/>
          <p:nvPr/>
        </p:nvSpPr>
        <p:spPr>
          <a:xfrm>
            <a:off x="359201" y="10404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22" name="Google Shape;2622;p106"/>
          <p:cNvSpPr/>
          <p:nvPr/>
        </p:nvSpPr>
        <p:spPr>
          <a:xfrm>
            <a:off x="1457620" y="3614591"/>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pic>
        <p:nvPicPr>
          <p:cNvPr id="2628" name="Google Shape;2628;p107"/>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29" name="Google Shape;2629;p107"/>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30" name="Google Shape;2630;p107"/>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31" name="Google Shape;2631;p107"/>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2"/>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2"/>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2"/>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2"/>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2"/>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2"/>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2"/>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2"/>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2"/>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2"/>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 name="Google Shape;137;p12"/>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138" name="Google Shape;138;p12"/>
          <p:cNvCxnSpPr>
            <a:stCxn id="130"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139" name="Google Shape;139;p12"/>
          <p:cNvCxnSpPr>
            <a:stCxn id="129"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40" name="Google Shape;140;p12"/>
          <p:cNvCxnSpPr>
            <a:stCxn id="129"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41" name="Google Shape;141;p12"/>
          <p:cNvCxnSpPr>
            <a:stCxn id="136"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42" name="Google Shape;142;p12"/>
          <p:cNvCxnSpPr>
            <a:stCxn id="136"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43" name="Google Shape;143;p12"/>
          <p:cNvCxnSpPr>
            <a:stCxn id="128"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44" name="Google Shape;144;p12"/>
          <p:cNvCxnSpPr>
            <a:stCxn id="128"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45" name="Google Shape;145;p12"/>
          <p:cNvCxnSpPr>
            <a:stCxn id="127"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46" name="Google Shape;146;p12"/>
          <p:cNvCxnSpPr>
            <a:stCxn id="127"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47" name="Google Shape;147;p12"/>
          <p:cNvCxnSpPr>
            <a:stCxn id="131"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148" name="Google Shape;148;p12"/>
          <p:cNvCxnSpPr>
            <a:stCxn id="131"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149" name="Google Shape;149;p12"/>
          <p:cNvCxnSpPr>
            <a:stCxn id="134"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150" name="Google Shape;150;p12"/>
          <p:cNvCxnSpPr>
            <a:stCxn id="134"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151" name="Google Shape;151;p12"/>
          <p:cNvCxnSpPr>
            <a:stCxn id="132"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152" name="Google Shape;152;p12"/>
          <p:cNvCxnSpPr>
            <a:stCxn id="132"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153" name="Google Shape;153;p12"/>
          <p:cNvCxnSpPr>
            <a:stCxn id="133"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154" name="Google Shape;154;p12"/>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155" name="Google Shape;155;p12"/>
          <p:cNvCxnSpPr>
            <a:stCxn id="135"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156" name="Google Shape;156;p12"/>
          <p:cNvCxnSpPr>
            <a:stCxn id="135"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157" name="Google Shape;157;p12"/>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2"/>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2"/>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12"/>
          <p:cNvCxnSpPr>
            <a:stCxn id="158" idx="0"/>
            <a:endCxn id="157"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161" name="Google Shape;161;p12"/>
          <p:cNvCxnSpPr>
            <a:stCxn id="157" idx="5"/>
            <a:endCxn id="159"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162" name="Google Shape;162;p12"/>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2"/>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2"/>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5" name="Google Shape;165;p12"/>
          <p:cNvCxnSpPr>
            <a:stCxn id="162" idx="0"/>
            <a:endCxn id="159"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166" name="Google Shape;166;p12"/>
          <p:cNvCxnSpPr>
            <a:endCxn id="163"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167" name="Google Shape;167;p12"/>
          <p:cNvCxnSpPr>
            <a:stCxn id="164" idx="0"/>
            <a:endCxn id="163"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168" name="Google Shape;168;p12"/>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9" name="Google Shape;169;p12"/>
          <p:cNvCxnSpPr>
            <a:stCxn id="162" idx="5"/>
            <a:endCxn id="168"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170" name="Google Shape;170;p12"/>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2"/>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2"/>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3" name="Google Shape;173;p12"/>
          <p:cNvCxnSpPr>
            <a:stCxn id="170" idx="0"/>
            <a:endCxn id="158"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74" name="Google Shape;174;p12"/>
          <p:cNvCxnSpPr>
            <a:stCxn id="158" idx="5"/>
            <a:endCxn id="171"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75" name="Google Shape;175;p12"/>
          <p:cNvCxnSpPr>
            <a:stCxn id="172" idx="0"/>
            <a:endCxn id="171"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76" name="Google Shape;176;p12"/>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77" name="Google Shape;177;p12"/>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
        <p:nvSpPr>
          <p:cNvPr id="178" name="Google Shape;178;p12"/>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79" name="Google Shape;179;p12"/>
          <p:cNvCxnSpPr>
            <a:stCxn id="157" idx="6"/>
            <a:endCxn id="178"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80" name="Google Shape;180;p12"/>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81" name="Google Shape;181;p12"/>
          <p:cNvCxnSpPr>
            <a:stCxn id="159" idx="6"/>
            <a:endCxn id="180"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82" name="Google Shape;182;p12"/>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83" name="Google Shape;183;p12"/>
          <p:cNvCxnSpPr>
            <a:stCxn id="163" idx="6"/>
            <a:endCxn id="182"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84" name="Google Shape;184;p12"/>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85" name="Google Shape;185;p12"/>
          <p:cNvCxnSpPr>
            <a:stCxn id="164" idx="6"/>
            <a:endCxn id="184"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pic>
        <p:nvPicPr>
          <p:cNvPr id="2637" name="Google Shape;2637;p108"/>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38" name="Google Shape;2638;p108"/>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39" name="Google Shape;2639;p108"/>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40" name="Google Shape;2640;p108"/>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641" name="Google Shape;2641;p108"/>
          <p:cNvSpPr/>
          <p:nvPr/>
        </p:nvSpPr>
        <p:spPr>
          <a:xfrm>
            <a:off x="1449009" y="4138490"/>
            <a:ext cx="447000" cy="20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42" name="Google Shape;2642;p108"/>
          <p:cNvSpPr/>
          <p:nvPr/>
        </p:nvSpPr>
        <p:spPr>
          <a:xfrm>
            <a:off x="344895" y="548055"/>
            <a:ext cx="447000" cy="20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43" name="Google Shape;2643;p108"/>
          <p:cNvSpPr/>
          <p:nvPr/>
        </p:nvSpPr>
        <p:spPr>
          <a:xfrm>
            <a:off x="2418791" y="3623550"/>
            <a:ext cx="447000" cy="20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44" name="Google Shape;2644;p108"/>
          <p:cNvSpPr txBox="1"/>
          <p:nvPr/>
        </p:nvSpPr>
        <p:spPr>
          <a:xfrm>
            <a:off x="3321345" y="1737950"/>
            <a:ext cx="5478000" cy="623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position of the pivot element Mary is incorrect, sorting algorithm E cannot be Quick Sort.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pic>
        <p:nvPicPr>
          <p:cNvPr id="2650" name="Google Shape;2650;p109"/>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51" name="Google Shape;2651;p109"/>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52" name="Google Shape;2652;p109"/>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sng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53" name="Google Shape;2653;p109"/>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654" name="Google Shape;2654;p109"/>
          <p:cNvSpPr txBox="1"/>
          <p:nvPr/>
        </p:nvSpPr>
        <p:spPr>
          <a:xfrm>
            <a:off x="3321345" y="1737950"/>
            <a:ext cx="5478000" cy="623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By elimination, sorting algorithm E is none of the 5 sorting algorithms!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pic>
        <p:nvPicPr>
          <p:cNvPr id="2660" name="Google Shape;2660;p110"/>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61" name="Google Shape;2661;p110"/>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62" name="Google Shape;2662;p110"/>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63" name="Google Shape;2663;p110"/>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pic>
        <p:nvPicPr>
          <p:cNvPr id="2669" name="Google Shape;2669;p111"/>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70" name="Google Shape;2670;p111"/>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71" name="Google Shape;2671;p111"/>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72" name="Google Shape;2672;p111"/>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pic>
        <p:nvPicPr>
          <p:cNvPr id="2678" name="Google Shape;2678;p112"/>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79" name="Google Shape;2679;p112"/>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80" name="Google Shape;2680;p112"/>
          <p:cNvGraphicFramePr/>
          <p:nvPr/>
        </p:nvGraphicFramePr>
        <p:xfrm>
          <a:off x="3321346" y="343490"/>
          <a:ext cx="5477750" cy="1394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2"/>
                  </a:ext>
                </a:extLst>
              </a:tr>
            </a:tbl>
          </a:graphicData>
        </a:graphic>
      </p:graphicFrame>
      <p:pic>
        <p:nvPicPr>
          <p:cNvPr id="2681" name="Google Shape;2681;p112"/>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682" name="Google Shape;2682;p112"/>
          <p:cNvSpPr/>
          <p:nvPr/>
        </p:nvSpPr>
        <p:spPr>
          <a:xfrm>
            <a:off x="1463150" y="3365369"/>
            <a:ext cx="594300" cy="1229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83" name="Google Shape;2683;p112"/>
          <p:cNvSpPr/>
          <p:nvPr/>
        </p:nvSpPr>
        <p:spPr>
          <a:xfrm>
            <a:off x="2425218" y="3365368"/>
            <a:ext cx="594300" cy="1229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684" name="Google Shape;2684;p112"/>
          <p:cNvSpPr txBox="1"/>
          <p:nvPr/>
        </p:nvSpPr>
        <p:spPr>
          <a:xfrm>
            <a:off x="3321345" y="1737950"/>
            <a:ext cx="5478000" cy="900300"/>
          </a:xfrm>
          <a:prstGeom prst="rect">
            <a:avLst/>
          </a:prstGeom>
          <a:blipFill rotWithShape="1">
            <a:blip r:embed="rId6">
              <a:alphaModFix/>
            </a:blip>
            <a:stretch>
              <a:fillRect t="-4058" b="-1065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pic>
        <p:nvPicPr>
          <p:cNvPr id="2690" name="Google Shape;2690;p113"/>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691" name="Google Shape;2691;p113"/>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692" name="Google Shape;2692;p113"/>
          <p:cNvGraphicFramePr/>
          <p:nvPr/>
        </p:nvGraphicFramePr>
        <p:xfrm>
          <a:off x="3321346" y="343490"/>
          <a:ext cx="5477750" cy="868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27815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27815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1"/>
                  </a:ext>
                </a:extLst>
              </a:tr>
            </a:tbl>
          </a:graphicData>
        </a:graphic>
      </p:graphicFrame>
      <p:pic>
        <p:nvPicPr>
          <p:cNvPr id="2693" name="Google Shape;2693;p113"/>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694" name="Google Shape;2694;p113"/>
          <p:cNvSpPr txBox="1"/>
          <p:nvPr/>
        </p:nvSpPr>
        <p:spPr>
          <a:xfrm>
            <a:off x="3321346" y="1212170"/>
            <a:ext cx="5478000" cy="623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By the process of elimination, sorting algorithm C is Quick Sort!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98"/>
        <p:cNvGrpSpPr/>
        <p:nvPr/>
      </p:nvGrpSpPr>
      <p:grpSpPr>
        <a:xfrm>
          <a:off x="0" y="0"/>
          <a:ext cx="0" cy="0"/>
          <a:chOff x="0" y="0"/>
          <a:chExt cx="0" cy="0"/>
        </a:xfrm>
      </p:grpSpPr>
      <p:sp>
        <p:nvSpPr>
          <p:cNvPr id="2699" name="Google Shape;2699;p114"/>
          <p:cNvSpPr/>
          <p:nvPr/>
        </p:nvSpPr>
        <p:spPr>
          <a:xfrm>
            <a:off x="173355" y="182880"/>
            <a:ext cx="8793300" cy="4783500"/>
          </a:xfrm>
          <a:prstGeom prst="rect">
            <a:avLst/>
          </a:pr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114"/>
          <p:cNvSpPr/>
          <p:nvPr/>
        </p:nvSpPr>
        <p:spPr>
          <a:xfrm>
            <a:off x="173355" y="182880"/>
            <a:ext cx="8793300" cy="4783500"/>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01" name="Google Shape;2701;p114"/>
          <p:cNvCxnSpPr/>
          <p:nvPr/>
        </p:nvCxnSpPr>
        <p:spPr>
          <a:xfrm>
            <a:off x="1483995" y="2800350"/>
            <a:ext cx="6172200" cy="0"/>
          </a:xfrm>
          <a:prstGeom prst="straightConnector1">
            <a:avLst/>
          </a:prstGeom>
          <a:noFill/>
          <a:ln w="10000" cap="flat" cmpd="sng">
            <a:solidFill>
              <a:srgbClr val="FFFFFF"/>
            </a:solidFill>
            <a:prstDash val="solid"/>
            <a:round/>
            <a:headEnd type="none" w="sm" len="sm"/>
            <a:tailEnd type="none" w="sm" len="sm"/>
          </a:ln>
        </p:spPr>
      </p:cxnSp>
      <p:sp>
        <p:nvSpPr>
          <p:cNvPr id="2702" name="Google Shape;2702;p114"/>
          <p:cNvSpPr/>
          <p:nvPr/>
        </p:nvSpPr>
        <p:spPr>
          <a:xfrm>
            <a:off x="173355" y="182880"/>
            <a:ext cx="8793300" cy="4783500"/>
          </a:xfrm>
          <a:prstGeom prst="rect">
            <a:avLst/>
          </a:prstGeom>
          <a:solidFill>
            <a:schemeClr val="accen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114"/>
          <p:cNvSpPr txBox="1">
            <a:spLocks noGrp="1"/>
          </p:cNvSpPr>
          <p:nvPr>
            <p:ph type="title"/>
          </p:nvPr>
        </p:nvSpPr>
        <p:spPr>
          <a:xfrm>
            <a:off x="1330019" y="2571750"/>
            <a:ext cx="6480300" cy="6774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85000"/>
              </a:lnSpc>
              <a:spcBef>
                <a:spcPts val="0"/>
              </a:spcBef>
              <a:spcAft>
                <a:spcPts val="0"/>
              </a:spcAft>
              <a:buClr>
                <a:schemeClr val="lt1"/>
              </a:buClr>
              <a:buSzPct val="100000"/>
              <a:buFont typeface="Calibri"/>
              <a:buNone/>
            </a:pPr>
            <a:r>
              <a:rPr lang="en" sz="4500" b="1" cap="none">
                <a:solidFill>
                  <a:schemeClr val="lt1"/>
                </a:solidFill>
              </a:rPr>
              <a:t>ALGORITHM ANALYSIS</a:t>
            </a:r>
            <a:br>
              <a:rPr lang="en" sz="4500" b="1" cap="none">
                <a:solidFill>
                  <a:schemeClr val="lt1"/>
                </a:solidFill>
              </a:rPr>
            </a:br>
            <a:r>
              <a:rPr lang="en" sz="4500" b="1" cap="none">
                <a:solidFill>
                  <a:schemeClr val="lt1"/>
                </a:solidFill>
              </a:rPr>
              <a:t>(CS2040S 2020 MIDTERM)</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11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09" name="Google Shape;2709;p115"/>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200"/>
              </a:spcAft>
              <a:buSzPts val="1400"/>
              <a:buNone/>
            </a:pPr>
            <a:r>
              <a:rPr lang="en" sz="1800">
                <a:solidFill>
                  <a:schemeClr val="dk1"/>
                </a:solidFill>
              </a:rPr>
              <a:t>For each of the following, choose the best (tightest) asymptotic function from among the given options. Some of the following may appear more than once, and some may appear not at all. Write the letter indicating the proper bound in the answer box.</a:t>
            </a:r>
            <a:endParaRPr/>
          </a:p>
        </p:txBody>
      </p:sp>
      <p:pic>
        <p:nvPicPr>
          <p:cNvPr id="2710" name="Google Shape;2710;p115"/>
          <p:cNvPicPr preferRelativeResize="0"/>
          <p:nvPr/>
        </p:nvPicPr>
        <p:blipFill rotWithShape="1">
          <a:blip r:embed="rId3">
            <a:alphaModFix/>
          </a:blip>
          <a:srcRect/>
          <a:stretch/>
        </p:blipFill>
        <p:spPr>
          <a:xfrm>
            <a:off x="291053" y="3162785"/>
            <a:ext cx="8561897" cy="120468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11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16" name="Google Shape;2716;p116"/>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pic>
        <p:nvPicPr>
          <p:cNvPr id="2717" name="Google Shape;2717;p116"/>
          <p:cNvPicPr preferRelativeResize="0"/>
          <p:nvPr/>
        </p:nvPicPr>
        <p:blipFill rotWithShape="1">
          <a:blip r:embed="rId4">
            <a:alphaModFix/>
          </a:blip>
          <a:srcRect/>
          <a:stretch/>
        </p:blipFill>
        <p:spPr>
          <a:xfrm>
            <a:off x="4357900" y="705736"/>
            <a:ext cx="3697374" cy="520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11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23" name="Google Shape;2723;p117"/>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150000"/>
              </a:lnSpc>
              <a:spcBef>
                <a:spcPts val="0"/>
              </a:spcBef>
              <a:spcAft>
                <a:spcPts val="1200"/>
              </a:spcAft>
              <a:buSzPts val="1300"/>
              <a:buChar char="●"/>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3"/>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3"/>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3"/>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3"/>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3"/>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3"/>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3"/>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0" name="Google Shape;200;p13"/>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201" name="Google Shape;201;p13"/>
          <p:cNvCxnSpPr>
            <a:stCxn id="193"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202" name="Google Shape;202;p13"/>
          <p:cNvCxnSpPr>
            <a:stCxn id="192"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203" name="Google Shape;203;p13"/>
          <p:cNvCxnSpPr>
            <a:stCxn id="192"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204" name="Google Shape;204;p13"/>
          <p:cNvCxnSpPr>
            <a:stCxn id="199"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205" name="Google Shape;205;p13"/>
          <p:cNvCxnSpPr>
            <a:stCxn id="199"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206" name="Google Shape;206;p13"/>
          <p:cNvCxnSpPr>
            <a:stCxn id="191"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207" name="Google Shape;207;p13"/>
          <p:cNvCxnSpPr>
            <a:stCxn id="191"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208" name="Google Shape;208;p13"/>
          <p:cNvCxnSpPr>
            <a:stCxn id="190"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209" name="Google Shape;209;p13"/>
          <p:cNvCxnSpPr>
            <a:stCxn id="190"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210" name="Google Shape;210;p13"/>
          <p:cNvCxnSpPr>
            <a:stCxn id="194"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211" name="Google Shape;211;p13"/>
          <p:cNvCxnSpPr>
            <a:stCxn id="194"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212" name="Google Shape;212;p13"/>
          <p:cNvCxnSpPr>
            <a:stCxn id="197"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213" name="Google Shape;213;p13"/>
          <p:cNvCxnSpPr>
            <a:stCxn id="197"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214" name="Google Shape;214;p13"/>
          <p:cNvCxnSpPr>
            <a:stCxn id="195"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215" name="Google Shape;215;p13"/>
          <p:cNvCxnSpPr>
            <a:stCxn id="195"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216" name="Google Shape;216;p13"/>
          <p:cNvCxnSpPr>
            <a:stCxn id="196"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217" name="Google Shape;217;p13"/>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218" name="Google Shape;218;p13"/>
          <p:cNvCxnSpPr>
            <a:stCxn id="198"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219" name="Google Shape;219;p13"/>
          <p:cNvCxnSpPr>
            <a:stCxn id="198"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220" name="Google Shape;220;p13"/>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3"/>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3"/>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3" name="Google Shape;223;p13"/>
          <p:cNvCxnSpPr>
            <a:stCxn id="221" idx="0"/>
            <a:endCxn id="220"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224" name="Google Shape;224;p13"/>
          <p:cNvCxnSpPr>
            <a:stCxn id="220" idx="5"/>
            <a:endCxn id="222"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225" name="Google Shape;225;p13"/>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3"/>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3"/>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8" name="Google Shape;228;p13"/>
          <p:cNvCxnSpPr>
            <a:stCxn id="225" idx="0"/>
            <a:endCxn id="222"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229" name="Google Shape;229;p13"/>
          <p:cNvCxnSpPr>
            <a:endCxn id="226"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230" name="Google Shape;230;p13"/>
          <p:cNvCxnSpPr>
            <a:stCxn id="227" idx="0"/>
            <a:endCxn id="226"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231" name="Google Shape;231;p13"/>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2" name="Google Shape;232;p13"/>
          <p:cNvCxnSpPr>
            <a:stCxn id="225" idx="5"/>
            <a:endCxn id="231"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233" name="Google Shape;233;p13"/>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3"/>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3"/>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6" name="Google Shape;236;p13"/>
          <p:cNvCxnSpPr>
            <a:stCxn id="233" idx="0"/>
            <a:endCxn id="221"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237" name="Google Shape;237;p13"/>
          <p:cNvCxnSpPr>
            <a:stCxn id="221" idx="5"/>
            <a:endCxn id="234"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238" name="Google Shape;238;p13"/>
          <p:cNvCxnSpPr>
            <a:stCxn id="235" idx="0"/>
            <a:endCxn id="234"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239" name="Google Shape;239;p13"/>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240" name="Google Shape;240;p13"/>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241" name="Google Shape;241;p13"/>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242" name="Google Shape;242;p13"/>
          <p:cNvCxnSpPr>
            <a:stCxn id="220" idx="6"/>
            <a:endCxn id="241"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243" name="Google Shape;243;p13"/>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244" name="Google Shape;244;p13"/>
          <p:cNvCxnSpPr>
            <a:stCxn id="222" idx="6"/>
            <a:endCxn id="243"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245" name="Google Shape;245;p13"/>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246" name="Google Shape;246;p13"/>
          <p:cNvCxnSpPr>
            <a:stCxn id="226" idx="6"/>
            <a:endCxn id="245"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247" name="Google Shape;247;p13"/>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248" name="Google Shape;248;p13"/>
          <p:cNvCxnSpPr>
            <a:stCxn id="227" idx="6"/>
            <a:endCxn id="247"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249" name="Google Shape;249;p13"/>
          <p:cNvSpPr txBox="1"/>
          <p:nvPr/>
        </p:nvSpPr>
        <p:spPr>
          <a:xfrm>
            <a:off x="4064625" y="425280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search this little guy</a:t>
            </a:r>
            <a:endParaRPr sz="1400" b="0" i="0" u="none" strike="noStrike" cap="none">
              <a:solidFill>
                <a:srgbClr val="000000"/>
              </a:solidFill>
              <a:highlight>
                <a:srgbClr val="FFFF00"/>
              </a:highlight>
              <a:latin typeface="Arial"/>
              <a:ea typeface="Arial"/>
              <a:cs typeface="Arial"/>
              <a:sym typeface="Arial"/>
            </a:endParaRPr>
          </a:p>
        </p:txBody>
      </p:sp>
      <p:cxnSp>
        <p:nvCxnSpPr>
          <p:cNvPr id="250" name="Google Shape;250;p13"/>
          <p:cNvCxnSpPr>
            <a:endCxn id="197" idx="6"/>
          </p:cNvCxnSpPr>
          <p:nvPr/>
        </p:nvCxnSpPr>
        <p:spPr>
          <a:xfrm rot="10800000">
            <a:off x="3868925" y="4088825"/>
            <a:ext cx="546900" cy="26100"/>
          </a:xfrm>
          <a:prstGeom prst="straightConnector1">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p11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29" name="Google Shape;2729;p118"/>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pic>
        <p:nvPicPr>
          <p:cNvPr id="2730" name="Google Shape;2730;p118"/>
          <p:cNvPicPr preferRelativeResize="0"/>
          <p:nvPr/>
        </p:nvPicPr>
        <p:blipFill rotWithShape="1">
          <a:blip r:embed="rId4">
            <a:alphaModFix/>
          </a:blip>
          <a:srcRect/>
          <a:stretch/>
        </p:blipFill>
        <p:spPr>
          <a:xfrm>
            <a:off x="4357900" y="705736"/>
            <a:ext cx="3697374" cy="5202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11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36" name="Google Shape;2736;p119"/>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12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42" name="Google Shape;2742;p120"/>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sp>
        <p:nvSpPr>
          <p:cNvPr id="2743" name="Google Shape;2743;p120"/>
          <p:cNvSpPr txBox="1"/>
          <p:nvPr/>
        </p:nvSpPr>
        <p:spPr>
          <a:xfrm>
            <a:off x="1609627" y="3676454"/>
            <a:ext cx="5924700" cy="623400"/>
          </a:xfrm>
          <a:prstGeom prst="rect">
            <a:avLst/>
          </a:prstGeom>
          <a:blipFill rotWithShape="1">
            <a:blip r:embed="rId4">
              <a:alphaModFix/>
            </a:blip>
            <a:stretch>
              <a:fillRect t="-5878" b="-1617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12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49" name="Google Shape;2749;p121"/>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pic>
        <p:nvPicPr>
          <p:cNvPr id="2750" name="Google Shape;2750;p121"/>
          <p:cNvPicPr preferRelativeResize="0"/>
          <p:nvPr/>
        </p:nvPicPr>
        <p:blipFill rotWithShape="1">
          <a:blip r:embed="rId4">
            <a:alphaModFix/>
          </a:blip>
          <a:srcRect/>
          <a:stretch/>
        </p:blipFill>
        <p:spPr>
          <a:xfrm>
            <a:off x="4357900" y="705736"/>
            <a:ext cx="3697374" cy="5202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12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56" name="Google Shape;2756;p122"/>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pic>
        <p:nvPicPr>
          <p:cNvPr id="2757" name="Google Shape;2757;p122"/>
          <p:cNvPicPr preferRelativeResize="0"/>
          <p:nvPr/>
        </p:nvPicPr>
        <p:blipFill rotWithShape="1">
          <a:blip r:embed="rId4">
            <a:alphaModFix/>
          </a:blip>
          <a:srcRect/>
          <a:stretch/>
        </p:blipFill>
        <p:spPr>
          <a:xfrm>
            <a:off x="1872994" y="2347275"/>
            <a:ext cx="6388911" cy="261414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p12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63" name="Google Shape;2763;p123"/>
          <p:cNvSpPr txBox="1">
            <a:spLocks noGrp="1"/>
          </p:cNvSpPr>
          <p:nvPr>
            <p:ph type="body" idx="1"/>
          </p:nvPr>
        </p:nvSpPr>
        <p:spPr>
          <a:xfrm>
            <a:off x="857250" y="1543050"/>
            <a:ext cx="7404900" cy="3029100"/>
          </a:xfrm>
          <a:prstGeom prst="rect">
            <a:avLst/>
          </a:prstGeom>
          <a:blipFill rotWithShape="1">
            <a:blip r:embed="rId3">
              <a:alphaModFix/>
            </a:blip>
            <a:stretch>
              <a:fillRect/>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sp>
        <p:nvSpPr>
          <p:cNvPr id="2764" name="Google Shape;2764;p123"/>
          <p:cNvSpPr txBox="1"/>
          <p:nvPr/>
        </p:nvSpPr>
        <p:spPr>
          <a:xfrm>
            <a:off x="857250" y="2757341"/>
            <a:ext cx="7404900" cy="2064300"/>
          </a:xfrm>
          <a:prstGeom prst="rect">
            <a:avLst/>
          </a:prstGeom>
          <a:blipFill rotWithShape="1">
            <a:blip r:embed="rId4">
              <a:alphaModFix/>
            </a:blip>
            <a:stretch>
              <a:fillRect l="-118" t="-309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69" name="Google Shape;2769;p12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70" name="Google Shape;2770;p124"/>
          <p:cNvSpPr txBox="1">
            <a:spLocks noGrp="1"/>
          </p:cNvSpPr>
          <p:nvPr>
            <p:ph type="body" idx="1"/>
          </p:nvPr>
        </p:nvSpPr>
        <p:spPr>
          <a:xfrm>
            <a:off x="857250" y="1543050"/>
            <a:ext cx="7404900" cy="31434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200"/>
              </a:spcAft>
              <a:buSzPts val="1400"/>
              <a:buNone/>
            </a:pPr>
            <a:r>
              <a:rPr lang="en" sz="1800">
                <a:solidFill>
                  <a:schemeClr val="dk1"/>
                </a:solidFill>
                <a:latin typeface="Consolas"/>
                <a:ea typeface="Consolas"/>
                <a:cs typeface="Consolas"/>
                <a:sym typeface="Consolas"/>
              </a:rPr>
              <a:t>public static int loopy(int n)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for (int i = 0; i &lt; n; i++)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for (int j = 0; j &lt; i; j++)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System.out.println(“Hello.”);</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a:t>
            </a:r>
            <a:endParaRPr/>
          </a:p>
        </p:txBody>
      </p:sp>
      <p:pic>
        <p:nvPicPr>
          <p:cNvPr id="2771" name="Google Shape;2771;p124"/>
          <p:cNvPicPr preferRelativeResize="0"/>
          <p:nvPr/>
        </p:nvPicPr>
        <p:blipFill rotWithShape="1">
          <a:blip r:embed="rId3">
            <a:alphaModFix/>
          </a:blip>
          <a:srcRect/>
          <a:stretch/>
        </p:blipFill>
        <p:spPr>
          <a:xfrm>
            <a:off x="4357900" y="705736"/>
            <a:ext cx="3697374" cy="520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12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77" name="Google Shape;2777;p125"/>
          <p:cNvSpPr txBox="1">
            <a:spLocks noGrp="1"/>
          </p:cNvSpPr>
          <p:nvPr>
            <p:ph type="body" idx="1"/>
          </p:nvPr>
        </p:nvSpPr>
        <p:spPr>
          <a:xfrm>
            <a:off x="857250" y="1543050"/>
            <a:ext cx="7404900" cy="3314100"/>
          </a:xfrm>
          <a:prstGeom prst="rect">
            <a:avLst/>
          </a:prstGeom>
          <a:blipFill rotWithShape="1">
            <a:blip r:embed="rId3">
              <a:alphaModFix/>
            </a:blip>
            <a:stretch>
              <a:fillRect l="-118" t="-1927"/>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12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83" name="Google Shape;2783;p126"/>
          <p:cNvSpPr txBox="1">
            <a:spLocks noGrp="1"/>
          </p:cNvSpPr>
          <p:nvPr>
            <p:ph type="body" idx="1"/>
          </p:nvPr>
        </p:nvSpPr>
        <p:spPr>
          <a:xfrm>
            <a:off x="857250" y="1543050"/>
            <a:ext cx="7404900" cy="3143400"/>
          </a:xfrm>
          <a:prstGeom prst="rect">
            <a:avLst/>
          </a:prstGeom>
          <a:noFill/>
          <a:ln>
            <a:noFill/>
          </a:ln>
        </p:spPr>
        <p:txBody>
          <a:bodyPr spcFirstLastPara="1" wrap="square" lIns="68575" tIns="34275" rIns="68575" bIns="34275" anchor="t" anchorCtr="0">
            <a:normAutofit fontScale="92500"/>
          </a:bodyPr>
          <a:lstStyle/>
          <a:p>
            <a:pPr marL="38100" lvl="0" indent="0" algn="l" rtl="0">
              <a:lnSpc>
                <a:spcPct val="90000"/>
              </a:lnSpc>
              <a:spcBef>
                <a:spcPts val="0"/>
              </a:spcBef>
              <a:spcAft>
                <a:spcPts val="1200"/>
              </a:spcAft>
              <a:buSzPts val="1400"/>
              <a:buNone/>
            </a:pPr>
            <a:r>
              <a:rPr lang="en" sz="1800">
                <a:solidFill>
                  <a:schemeClr val="dk1"/>
                </a:solidFill>
                <a:latin typeface="Consolas"/>
                <a:ea typeface="Consolas"/>
                <a:cs typeface="Consolas"/>
                <a:sym typeface="Consolas"/>
              </a:rPr>
              <a:t>public static int recursiveloopy(int n)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for (int i = 0; i &lt; n; i++)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for (int j = 0; j &lt; n; j++)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System.out.println(“Hello.”);</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if (n &lt;= 2)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1;</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 else if (n % 2 == 0)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recursiveloopy(n + 1);</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 else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recursiveloopy(n – 2);</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a:t>
            </a:r>
            <a:endParaRPr/>
          </a:p>
        </p:txBody>
      </p:sp>
      <p:pic>
        <p:nvPicPr>
          <p:cNvPr id="2784" name="Google Shape;2784;p126"/>
          <p:cNvPicPr preferRelativeResize="0"/>
          <p:nvPr/>
        </p:nvPicPr>
        <p:blipFill rotWithShape="1">
          <a:blip r:embed="rId3">
            <a:alphaModFix/>
          </a:blip>
          <a:srcRect/>
          <a:stretch/>
        </p:blipFill>
        <p:spPr>
          <a:xfrm>
            <a:off x="4357900" y="705736"/>
            <a:ext cx="3697374" cy="520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12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90" name="Google Shape;2790;p127"/>
          <p:cNvSpPr txBox="1">
            <a:spLocks noGrp="1"/>
          </p:cNvSpPr>
          <p:nvPr>
            <p:ph type="body" idx="1"/>
          </p:nvPr>
        </p:nvSpPr>
        <p:spPr>
          <a:xfrm>
            <a:off x="857250" y="1543050"/>
            <a:ext cx="7404900" cy="31434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200"/>
              </a:spcAft>
              <a:buSzPts val="1400"/>
              <a:buNone/>
            </a:pPr>
            <a:r>
              <a:rPr lang="en" sz="1800">
                <a:solidFill>
                  <a:schemeClr val="dk1"/>
                </a:solidFill>
                <a:latin typeface="Consolas"/>
                <a:ea typeface="Consolas"/>
                <a:cs typeface="Consolas"/>
                <a:sym typeface="Consolas"/>
              </a:rPr>
              <a:t>for (int i = 0; i &lt; n; i++)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for (int j = 0; j &lt; n; j++)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System.out.println(“Hello.”);</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4"/>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4"/>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4"/>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4"/>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4"/>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4"/>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4"/>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4"/>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4"/>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4"/>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5" name="Google Shape;265;p14"/>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266" name="Google Shape;266;p14"/>
          <p:cNvCxnSpPr>
            <a:stCxn id="258"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267" name="Google Shape;267;p14"/>
          <p:cNvCxnSpPr>
            <a:stCxn id="257"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268" name="Google Shape;268;p14"/>
          <p:cNvCxnSpPr>
            <a:stCxn id="257"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269" name="Google Shape;269;p14"/>
          <p:cNvCxnSpPr>
            <a:stCxn id="264"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270" name="Google Shape;270;p14"/>
          <p:cNvCxnSpPr>
            <a:stCxn id="264"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271" name="Google Shape;271;p14"/>
          <p:cNvCxnSpPr>
            <a:stCxn id="256"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272" name="Google Shape;272;p14"/>
          <p:cNvCxnSpPr>
            <a:stCxn id="256"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273" name="Google Shape;273;p14"/>
          <p:cNvCxnSpPr>
            <a:stCxn id="255"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274" name="Google Shape;274;p14"/>
          <p:cNvCxnSpPr>
            <a:stCxn id="255"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275" name="Google Shape;275;p14"/>
          <p:cNvCxnSpPr>
            <a:stCxn id="259"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276" name="Google Shape;276;p14"/>
          <p:cNvCxnSpPr>
            <a:stCxn id="259"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277" name="Google Shape;277;p14"/>
          <p:cNvCxnSpPr>
            <a:stCxn id="262"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278" name="Google Shape;278;p14"/>
          <p:cNvCxnSpPr>
            <a:stCxn id="262"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279" name="Google Shape;279;p14"/>
          <p:cNvCxnSpPr>
            <a:stCxn id="260"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280" name="Google Shape;280;p14"/>
          <p:cNvCxnSpPr>
            <a:stCxn id="260"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281" name="Google Shape;281;p14"/>
          <p:cNvCxnSpPr>
            <a:stCxn id="261"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282" name="Google Shape;282;p14"/>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283" name="Google Shape;283;p14"/>
          <p:cNvCxnSpPr>
            <a:stCxn id="263"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284" name="Google Shape;284;p14"/>
          <p:cNvCxnSpPr>
            <a:stCxn id="263"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285" name="Google Shape;285;p14"/>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8" name="Google Shape;288;p14"/>
          <p:cNvCxnSpPr>
            <a:stCxn id="286" idx="0"/>
            <a:endCxn id="285"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289" name="Google Shape;289;p14"/>
          <p:cNvCxnSpPr>
            <a:stCxn id="285" idx="5"/>
            <a:endCxn id="287"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290" name="Google Shape;290;p14"/>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4"/>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4"/>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3" name="Google Shape;293;p14"/>
          <p:cNvCxnSpPr>
            <a:stCxn id="290" idx="0"/>
            <a:endCxn id="287"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294" name="Google Shape;294;p14"/>
          <p:cNvCxnSpPr>
            <a:endCxn id="291"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295" name="Google Shape;295;p14"/>
          <p:cNvCxnSpPr>
            <a:stCxn id="292" idx="0"/>
            <a:endCxn id="291"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296" name="Google Shape;296;p14"/>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7" name="Google Shape;297;p14"/>
          <p:cNvCxnSpPr>
            <a:stCxn id="290" idx="5"/>
            <a:endCxn id="296"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298" name="Google Shape;298;p14"/>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4"/>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1" name="Google Shape;301;p14"/>
          <p:cNvCxnSpPr>
            <a:stCxn id="298" idx="0"/>
            <a:endCxn id="286"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302" name="Google Shape;302;p14"/>
          <p:cNvCxnSpPr>
            <a:stCxn id="286" idx="5"/>
            <a:endCxn id="299"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303" name="Google Shape;303;p14"/>
          <p:cNvCxnSpPr>
            <a:stCxn id="300" idx="0"/>
            <a:endCxn id="299"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304" name="Google Shape;304;p14"/>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305" name="Google Shape;305;p14"/>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306" name="Google Shape;306;p14"/>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307" name="Google Shape;307;p14"/>
          <p:cNvCxnSpPr>
            <a:stCxn id="285" idx="6"/>
            <a:endCxn id="306"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308" name="Google Shape;308;p14"/>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309" name="Google Shape;309;p14"/>
          <p:cNvCxnSpPr>
            <a:stCxn id="287" idx="6"/>
            <a:endCxn id="308"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310" name="Google Shape;310;p14"/>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311" name="Google Shape;311;p14"/>
          <p:cNvCxnSpPr>
            <a:stCxn id="291" idx="6"/>
            <a:endCxn id="310"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312" name="Google Shape;312;p14"/>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313" name="Google Shape;313;p14"/>
          <p:cNvCxnSpPr>
            <a:stCxn id="292" idx="6"/>
            <a:endCxn id="312"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314" name="Google Shape;314;p14"/>
          <p:cNvSpPr txBox="1"/>
          <p:nvPr/>
        </p:nvSpPr>
        <p:spPr>
          <a:xfrm>
            <a:off x="4064625" y="425280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search this little guy</a:t>
            </a:r>
            <a:endParaRPr sz="1400" b="0" i="0" u="none" strike="noStrike" cap="none">
              <a:solidFill>
                <a:srgbClr val="000000"/>
              </a:solidFill>
              <a:highlight>
                <a:srgbClr val="FFFF00"/>
              </a:highlight>
              <a:latin typeface="Arial"/>
              <a:ea typeface="Arial"/>
              <a:cs typeface="Arial"/>
              <a:sym typeface="Arial"/>
            </a:endParaRPr>
          </a:p>
        </p:txBody>
      </p:sp>
      <p:cxnSp>
        <p:nvCxnSpPr>
          <p:cNvPr id="315" name="Google Shape;315;p14"/>
          <p:cNvCxnSpPr>
            <a:endCxn id="262" idx="6"/>
          </p:cNvCxnSpPr>
          <p:nvPr/>
        </p:nvCxnSpPr>
        <p:spPr>
          <a:xfrm rot="10800000">
            <a:off x="3868925" y="4088825"/>
            <a:ext cx="546900" cy="26100"/>
          </a:xfrm>
          <a:prstGeom prst="straightConnector1">
            <a:avLst/>
          </a:prstGeom>
          <a:noFill/>
          <a:ln w="19050" cap="flat" cmpd="sng">
            <a:solidFill>
              <a:srgbClr val="FF0000"/>
            </a:solidFill>
            <a:prstDash val="solid"/>
            <a:round/>
            <a:headEnd type="none" w="sm" len="sm"/>
            <a:tailEnd type="triangle" w="med" len="med"/>
          </a:ln>
        </p:spPr>
      </p:cxnSp>
      <p:sp>
        <p:nvSpPr>
          <p:cNvPr id="316" name="Google Shape;316;p14"/>
          <p:cNvSpPr/>
          <p:nvPr/>
        </p:nvSpPr>
        <p:spPr>
          <a:xfrm>
            <a:off x="7075450" y="1103975"/>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2829825" y="298265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8" name="Google Shape;318;p14"/>
          <p:cNvGrpSpPr/>
          <p:nvPr/>
        </p:nvGrpSpPr>
        <p:grpSpPr>
          <a:xfrm>
            <a:off x="5833097" y="3890161"/>
            <a:ext cx="3292014" cy="1201739"/>
            <a:chOff x="1917150" y="3703800"/>
            <a:chExt cx="5309701" cy="1354225"/>
          </a:xfrm>
        </p:grpSpPr>
        <p:pic>
          <p:nvPicPr>
            <p:cNvPr id="319" name="Google Shape;319;p1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20" name="Google Shape;320;p1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We are in the x-splitting plane</a:t>
              </a:r>
              <a:endParaRPr sz="1400" b="0" i="0" u="none" strike="noStrike" cap="none">
                <a:solidFill>
                  <a:srgbClr val="000000"/>
                </a:solidFill>
                <a:latin typeface="Consolas"/>
                <a:ea typeface="Consolas"/>
                <a:cs typeface="Consolas"/>
                <a:sym typeface="Consolas"/>
              </a:endParaRPr>
            </a:p>
          </p:txBody>
        </p:sp>
        <p:sp>
          <p:nvSpPr>
            <p:cNvPr id="321" name="Google Shape;321;p1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12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796" name="Google Shape;2796;p128"/>
          <p:cNvSpPr txBox="1">
            <a:spLocks noGrp="1"/>
          </p:cNvSpPr>
          <p:nvPr>
            <p:ph type="body" idx="1"/>
          </p:nvPr>
        </p:nvSpPr>
        <p:spPr>
          <a:xfrm>
            <a:off x="857250" y="1543050"/>
            <a:ext cx="7404900" cy="3143400"/>
          </a:xfrm>
          <a:prstGeom prst="rect">
            <a:avLst/>
          </a:prstGeom>
          <a:blipFill rotWithShape="1">
            <a:blip r:embed="rId3">
              <a:alphaModFix/>
            </a:blip>
            <a:stretch>
              <a:fillRect l="-487" t="-2038"/>
            </a:stretch>
          </a:blip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1200"/>
              </a:spcAft>
              <a:buSzPts val="1100"/>
              <a:buNone/>
            </a:pPr>
            <a:r>
              <a:rPr lang="en"/>
              <a: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12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802" name="Google Shape;2802;p129"/>
          <p:cNvSpPr txBox="1">
            <a:spLocks noGrp="1"/>
          </p:cNvSpPr>
          <p:nvPr>
            <p:ph type="body" idx="1"/>
          </p:nvPr>
        </p:nvSpPr>
        <p:spPr>
          <a:xfrm>
            <a:off x="857250" y="1543050"/>
            <a:ext cx="7404900" cy="31434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200"/>
              </a:spcAft>
              <a:buSzPts val="1400"/>
              <a:buNone/>
            </a:pPr>
            <a:r>
              <a:rPr lang="en" sz="1800">
                <a:solidFill>
                  <a:schemeClr val="dk1"/>
                </a:solidFill>
                <a:latin typeface="Consolas"/>
                <a:ea typeface="Consolas"/>
                <a:cs typeface="Consolas"/>
                <a:sym typeface="Consolas"/>
              </a:rPr>
              <a:t>if (n &lt;= 2)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1;</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else if (n % 2 == 0)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recursiveloopy(n + 1);</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else {</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return recursiveloopy(n – 2);</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13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Algorithm Analysis</a:t>
            </a:r>
            <a:endParaRPr/>
          </a:p>
        </p:txBody>
      </p:sp>
      <p:sp>
        <p:nvSpPr>
          <p:cNvPr id="2808" name="Google Shape;2808;p130"/>
          <p:cNvSpPr txBox="1">
            <a:spLocks noGrp="1"/>
          </p:cNvSpPr>
          <p:nvPr>
            <p:ph type="body" idx="1"/>
          </p:nvPr>
        </p:nvSpPr>
        <p:spPr>
          <a:xfrm>
            <a:off x="857250" y="1543050"/>
            <a:ext cx="7404900" cy="3143400"/>
          </a:xfrm>
          <a:prstGeom prst="rect">
            <a:avLst/>
          </a:prstGeom>
          <a:blipFill rotWithShape="1">
            <a:blip r:embed="rId3">
              <a:alphaModFix/>
            </a:blip>
            <a:stretch>
              <a:fillRect l="-487" t="-2038"/>
            </a:stretch>
          </a:blipFill>
          <a:ln>
            <a:noFill/>
          </a:ln>
        </p:spPr>
        <p:txBody>
          <a:bodyPr spcFirstLastPara="1" wrap="square" lIns="68575" tIns="34275" rIns="68575" bIns="34275" anchor="t" anchorCtr="0">
            <a:normAutofit/>
          </a:bodyPr>
          <a:lstStyle/>
          <a:p>
            <a:pPr marL="177800" lvl="0" indent="-146050" algn="l" rtl="0">
              <a:lnSpc>
                <a:spcPct val="90000"/>
              </a:lnSpc>
              <a:spcBef>
                <a:spcPts val="0"/>
              </a:spcBef>
              <a:spcAft>
                <a:spcPts val="1200"/>
              </a:spcAft>
              <a:buSzPts val="1300"/>
              <a:buChar char="●"/>
            </a:pPr>
            <a:r>
              <a:rPr lang="en"/>
              <a: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pic>
        <p:nvPicPr>
          <p:cNvPr id="2813" name="Google Shape;2813;g1140bc75e66_0_6"/>
          <p:cNvPicPr preferRelativeResize="0"/>
          <p:nvPr/>
        </p:nvPicPr>
        <p:blipFill>
          <a:blip r:embed="rId3">
            <a:alphaModFix/>
          </a:blip>
          <a:stretch>
            <a:fillRect/>
          </a:stretch>
        </p:blipFill>
        <p:spPr>
          <a:xfrm>
            <a:off x="152400" y="152400"/>
            <a:ext cx="8839201" cy="468886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17"/>
        <p:cNvGrpSpPr/>
        <p:nvPr/>
      </p:nvGrpSpPr>
      <p:grpSpPr>
        <a:xfrm>
          <a:off x="0" y="0"/>
          <a:ext cx="0" cy="0"/>
          <a:chOff x="0" y="0"/>
          <a:chExt cx="0" cy="0"/>
        </a:xfrm>
      </p:grpSpPr>
      <p:sp>
        <p:nvSpPr>
          <p:cNvPr id="3318" name="Google Shape;3318;p18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2021 5D</a:t>
            </a:r>
            <a:endParaRPr/>
          </a:p>
        </p:txBody>
      </p:sp>
      <p:sp>
        <p:nvSpPr>
          <p:cNvPr id="3319" name="Google Shape;3319;p181"/>
          <p:cNvSpPr/>
          <p:nvPr/>
        </p:nvSpPr>
        <p:spPr>
          <a:xfrm>
            <a:off x="132625" y="40867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320" name="Google Shape;3320;p181"/>
          <p:cNvSpPr/>
          <p:nvPr/>
        </p:nvSpPr>
        <p:spPr>
          <a:xfrm>
            <a:off x="894625" y="40867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3321" name="Google Shape;3321;p181"/>
          <p:cNvSpPr/>
          <p:nvPr/>
        </p:nvSpPr>
        <p:spPr>
          <a:xfrm>
            <a:off x="2131850" y="4071682"/>
            <a:ext cx="4380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322" name="Google Shape;3322;p181"/>
          <p:cNvSpPr/>
          <p:nvPr/>
        </p:nvSpPr>
        <p:spPr>
          <a:xfrm>
            <a:off x="3679925" y="407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K</a:t>
            </a:r>
            <a:endParaRPr sz="1400" b="0" i="0" u="none" strike="noStrike" cap="none">
              <a:solidFill>
                <a:srgbClr val="000000"/>
              </a:solidFill>
              <a:latin typeface="Arial"/>
              <a:ea typeface="Arial"/>
              <a:cs typeface="Arial"/>
              <a:sym typeface="Arial"/>
            </a:endParaRPr>
          </a:p>
        </p:txBody>
      </p:sp>
      <p:sp>
        <p:nvSpPr>
          <p:cNvPr id="3323" name="Google Shape;3323;p181"/>
          <p:cNvSpPr/>
          <p:nvPr/>
        </p:nvSpPr>
        <p:spPr>
          <a:xfrm>
            <a:off x="1293648" y="3210982"/>
            <a:ext cx="4380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E</a:t>
            </a:r>
            <a:endParaRPr sz="1400" b="0" i="0" u="none" strike="noStrike" cap="none" dirty="0">
              <a:solidFill>
                <a:srgbClr val="000000"/>
              </a:solidFill>
              <a:latin typeface="Arial"/>
              <a:ea typeface="Arial"/>
              <a:cs typeface="Arial"/>
              <a:sym typeface="Arial"/>
            </a:endParaRPr>
          </a:p>
        </p:txBody>
      </p:sp>
      <p:sp>
        <p:nvSpPr>
          <p:cNvPr id="3324" name="Google Shape;3324;p181"/>
          <p:cNvSpPr/>
          <p:nvPr/>
        </p:nvSpPr>
        <p:spPr>
          <a:xfrm>
            <a:off x="2442823"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t>
            </a:r>
            <a:endParaRPr sz="1400" b="0" i="0" u="none" strike="noStrike" cap="none">
              <a:solidFill>
                <a:srgbClr val="000000"/>
              </a:solidFill>
              <a:latin typeface="Arial"/>
              <a:ea typeface="Arial"/>
              <a:cs typeface="Arial"/>
              <a:sym typeface="Arial"/>
            </a:endParaRPr>
          </a:p>
        </p:txBody>
      </p:sp>
      <p:sp>
        <p:nvSpPr>
          <p:cNvPr id="3325" name="Google Shape;3325;p181"/>
          <p:cNvSpPr/>
          <p:nvPr/>
        </p:nvSpPr>
        <p:spPr>
          <a:xfrm>
            <a:off x="3331848"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J</a:t>
            </a:r>
            <a:endParaRPr sz="1400" b="0" i="0" u="none" strike="noStrike" cap="none">
              <a:solidFill>
                <a:srgbClr val="000000"/>
              </a:solidFill>
              <a:latin typeface="Arial"/>
              <a:ea typeface="Arial"/>
              <a:cs typeface="Arial"/>
              <a:sym typeface="Arial"/>
            </a:endParaRPr>
          </a:p>
        </p:txBody>
      </p:sp>
      <p:sp>
        <p:nvSpPr>
          <p:cNvPr id="3326" name="Google Shape;3326;p181"/>
          <p:cNvSpPr/>
          <p:nvPr/>
        </p:nvSpPr>
        <p:spPr>
          <a:xfrm>
            <a:off x="912650" y="23502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a:t>
            </a:r>
            <a:endParaRPr sz="1400" b="0" i="0" u="none" strike="noStrike" cap="none">
              <a:solidFill>
                <a:srgbClr val="000000"/>
              </a:solidFill>
              <a:latin typeface="Arial"/>
              <a:ea typeface="Arial"/>
              <a:cs typeface="Arial"/>
              <a:sym typeface="Arial"/>
            </a:endParaRPr>
          </a:p>
        </p:txBody>
      </p:sp>
      <p:sp>
        <p:nvSpPr>
          <p:cNvPr id="3327" name="Google Shape;3327;p181"/>
          <p:cNvSpPr/>
          <p:nvPr/>
        </p:nvSpPr>
        <p:spPr>
          <a:xfrm>
            <a:off x="2893850" y="23502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a:t>
            </a:r>
            <a:endParaRPr sz="1400" b="0" i="0" u="none" strike="noStrike" cap="none">
              <a:solidFill>
                <a:srgbClr val="000000"/>
              </a:solidFill>
              <a:latin typeface="Arial"/>
              <a:ea typeface="Arial"/>
              <a:cs typeface="Arial"/>
              <a:sym typeface="Arial"/>
            </a:endParaRPr>
          </a:p>
        </p:txBody>
      </p:sp>
      <p:sp>
        <p:nvSpPr>
          <p:cNvPr id="3328" name="Google Shape;3328;p181"/>
          <p:cNvSpPr/>
          <p:nvPr/>
        </p:nvSpPr>
        <p:spPr>
          <a:xfrm>
            <a:off x="2131850" y="1411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a:t>
            </a:r>
            <a:endParaRPr sz="1400" b="0" i="0" u="none" strike="noStrike" cap="none">
              <a:solidFill>
                <a:srgbClr val="000000"/>
              </a:solidFill>
              <a:latin typeface="Arial"/>
              <a:ea typeface="Arial"/>
              <a:cs typeface="Arial"/>
              <a:sym typeface="Arial"/>
            </a:endParaRPr>
          </a:p>
        </p:txBody>
      </p:sp>
      <p:cxnSp>
        <p:nvCxnSpPr>
          <p:cNvPr id="3329" name="Google Shape;3329;p181"/>
          <p:cNvCxnSpPr>
            <a:stCxn id="3328" idx="3"/>
            <a:endCxn id="3326" idx="0"/>
          </p:cNvCxnSpPr>
          <p:nvPr/>
        </p:nvCxnSpPr>
        <p:spPr>
          <a:xfrm flipH="1">
            <a:off x="1131594" y="1785463"/>
            <a:ext cx="1064400" cy="564900"/>
          </a:xfrm>
          <a:prstGeom prst="straightConnector1">
            <a:avLst/>
          </a:prstGeom>
          <a:noFill/>
          <a:ln w="28575" cap="flat" cmpd="sng">
            <a:solidFill>
              <a:srgbClr val="6AA84F"/>
            </a:solidFill>
            <a:prstDash val="solid"/>
            <a:round/>
            <a:headEnd type="none" w="sm" len="sm"/>
            <a:tailEnd type="triangle" w="med" len="med"/>
          </a:ln>
        </p:spPr>
      </p:cxnSp>
      <p:cxnSp>
        <p:nvCxnSpPr>
          <p:cNvPr id="3330" name="Google Shape;3330;p181"/>
          <p:cNvCxnSpPr>
            <a:cxnSpLocks/>
            <a:stCxn id="3338" idx="4"/>
            <a:endCxn id="3319" idx="0"/>
          </p:cNvCxnSpPr>
          <p:nvPr/>
        </p:nvCxnSpPr>
        <p:spPr>
          <a:xfrm flipH="1">
            <a:off x="351625" y="3648982"/>
            <a:ext cx="393275" cy="437775"/>
          </a:xfrm>
          <a:prstGeom prst="straightConnector1">
            <a:avLst/>
          </a:prstGeom>
          <a:noFill/>
          <a:ln w="28575" cap="flat" cmpd="sng">
            <a:solidFill>
              <a:srgbClr val="6AA84F"/>
            </a:solidFill>
            <a:prstDash val="solid"/>
            <a:round/>
            <a:headEnd type="none" w="sm" len="sm"/>
            <a:tailEnd type="triangle" w="med" len="med"/>
          </a:ln>
        </p:spPr>
      </p:cxnSp>
      <p:cxnSp>
        <p:nvCxnSpPr>
          <p:cNvPr id="3331" name="Google Shape;3331;p181"/>
          <p:cNvCxnSpPr>
            <a:stCxn id="3324" idx="4"/>
            <a:endCxn id="3321" idx="0"/>
          </p:cNvCxnSpPr>
          <p:nvPr/>
        </p:nvCxnSpPr>
        <p:spPr>
          <a:xfrm flipH="1">
            <a:off x="2350723" y="3648982"/>
            <a:ext cx="311100" cy="422700"/>
          </a:xfrm>
          <a:prstGeom prst="straightConnector1">
            <a:avLst/>
          </a:prstGeom>
          <a:noFill/>
          <a:ln w="28575" cap="flat" cmpd="sng">
            <a:solidFill>
              <a:srgbClr val="6AA84F"/>
            </a:solidFill>
            <a:prstDash val="solid"/>
            <a:round/>
            <a:headEnd type="none" w="sm" len="sm"/>
            <a:tailEnd type="triangle" w="med" len="med"/>
          </a:ln>
        </p:spPr>
      </p:cxnSp>
      <p:cxnSp>
        <p:nvCxnSpPr>
          <p:cNvPr id="3332" name="Google Shape;3332;p181"/>
          <p:cNvCxnSpPr>
            <a:stCxn id="3327" idx="3"/>
            <a:endCxn id="3324" idx="0"/>
          </p:cNvCxnSpPr>
          <p:nvPr/>
        </p:nvCxnSpPr>
        <p:spPr>
          <a:xfrm flipH="1">
            <a:off x="2661894" y="2724138"/>
            <a:ext cx="296100" cy="486900"/>
          </a:xfrm>
          <a:prstGeom prst="straightConnector1">
            <a:avLst/>
          </a:prstGeom>
          <a:noFill/>
          <a:ln w="28575" cap="flat" cmpd="sng">
            <a:solidFill>
              <a:srgbClr val="6AA84F"/>
            </a:solidFill>
            <a:prstDash val="solid"/>
            <a:round/>
            <a:headEnd type="none" w="sm" len="sm"/>
            <a:tailEnd type="triangle" w="med" len="med"/>
          </a:ln>
        </p:spPr>
      </p:cxnSp>
      <p:cxnSp>
        <p:nvCxnSpPr>
          <p:cNvPr id="3333" name="Google Shape;3333;p181"/>
          <p:cNvCxnSpPr>
            <a:stCxn id="3328" idx="4"/>
            <a:endCxn id="3327" idx="0"/>
          </p:cNvCxnSpPr>
          <p:nvPr/>
        </p:nvCxnSpPr>
        <p:spPr>
          <a:xfrm>
            <a:off x="2350850" y="1849607"/>
            <a:ext cx="762000" cy="500700"/>
          </a:xfrm>
          <a:prstGeom prst="straightConnector1">
            <a:avLst/>
          </a:prstGeom>
          <a:noFill/>
          <a:ln w="28575" cap="flat" cmpd="sng">
            <a:solidFill>
              <a:srgbClr val="980000"/>
            </a:solidFill>
            <a:prstDash val="solid"/>
            <a:round/>
            <a:headEnd type="none" w="sm" len="sm"/>
            <a:tailEnd type="triangle" w="med" len="med"/>
          </a:ln>
        </p:spPr>
      </p:cxnSp>
      <p:cxnSp>
        <p:nvCxnSpPr>
          <p:cNvPr id="3334" name="Google Shape;3334;p181"/>
          <p:cNvCxnSpPr>
            <a:stCxn id="3326" idx="4"/>
            <a:endCxn id="3323" idx="0"/>
          </p:cNvCxnSpPr>
          <p:nvPr/>
        </p:nvCxnSpPr>
        <p:spPr>
          <a:xfrm>
            <a:off x="1131650" y="2788282"/>
            <a:ext cx="381000" cy="422700"/>
          </a:xfrm>
          <a:prstGeom prst="straightConnector1">
            <a:avLst/>
          </a:prstGeom>
          <a:noFill/>
          <a:ln w="28575" cap="flat" cmpd="sng">
            <a:solidFill>
              <a:srgbClr val="980000"/>
            </a:solidFill>
            <a:prstDash val="solid"/>
            <a:round/>
            <a:headEnd type="none" w="sm" len="sm"/>
            <a:tailEnd type="triangle" w="med" len="med"/>
          </a:ln>
        </p:spPr>
      </p:cxnSp>
      <p:cxnSp>
        <p:nvCxnSpPr>
          <p:cNvPr id="3335" name="Google Shape;3335;p181"/>
          <p:cNvCxnSpPr>
            <a:stCxn id="3327" idx="5"/>
            <a:endCxn id="3325" idx="0"/>
          </p:cNvCxnSpPr>
          <p:nvPr/>
        </p:nvCxnSpPr>
        <p:spPr>
          <a:xfrm>
            <a:off x="3267706" y="2724138"/>
            <a:ext cx="283200" cy="486900"/>
          </a:xfrm>
          <a:prstGeom prst="straightConnector1">
            <a:avLst/>
          </a:prstGeom>
          <a:noFill/>
          <a:ln w="28575" cap="flat" cmpd="sng">
            <a:solidFill>
              <a:srgbClr val="980000"/>
            </a:solidFill>
            <a:prstDash val="solid"/>
            <a:round/>
            <a:headEnd type="none" w="sm" len="sm"/>
            <a:tailEnd type="triangle" w="med" len="med"/>
          </a:ln>
        </p:spPr>
      </p:cxnSp>
      <p:cxnSp>
        <p:nvCxnSpPr>
          <p:cNvPr id="3336" name="Google Shape;3336;p181"/>
          <p:cNvCxnSpPr>
            <a:cxnSpLocks/>
            <a:stCxn id="3338" idx="4"/>
            <a:endCxn id="3320" idx="0"/>
          </p:cNvCxnSpPr>
          <p:nvPr/>
        </p:nvCxnSpPr>
        <p:spPr>
          <a:xfrm>
            <a:off x="744900" y="3648982"/>
            <a:ext cx="368725" cy="437775"/>
          </a:xfrm>
          <a:prstGeom prst="straightConnector1">
            <a:avLst/>
          </a:prstGeom>
          <a:noFill/>
          <a:ln w="28575" cap="flat" cmpd="sng">
            <a:solidFill>
              <a:srgbClr val="980000"/>
            </a:solidFill>
            <a:prstDash val="solid"/>
            <a:round/>
            <a:headEnd type="none" w="sm" len="sm"/>
            <a:tailEnd type="triangle" w="med" len="med"/>
          </a:ln>
        </p:spPr>
      </p:cxnSp>
      <p:cxnSp>
        <p:nvCxnSpPr>
          <p:cNvPr id="3337" name="Google Shape;3337;p181"/>
          <p:cNvCxnSpPr>
            <a:stCxn id="3325" idx="4"/>
            <a:endCxn id="3322" idx="0"/>
          </p:cNvCxnSpPr>
          <p:nvPr/>
        </p:nvCxnSpPr>
        <p:spPr>
          <a:xfrm>
            <a:off x="3550848" y="36489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338" name="Google Shape;3338;p181"/>
          <p:cNvSpPr/>
          <p:nvPr/>
        </p:nvSpPr>
        <p:spPr>
          <a:xfrm>
            <a:off x="525900"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cxnSp>
        <p:nvCxnSpPr>
          <p:cNvPr id="3339" name="Google Shape;3339;p181"/>
          <p:cNvCxnSpPr>
            <a:endCxn id="3338" idx="0"/>
          </p:cNvCxnSpPr>
          <p:nvPr/>
        </p:nvCxnSpPr>
        <p:spPr>
          <a:xfrm flipH="1">
            <a:off x="744900" y="2788282"/>
            <a:ext cx="331500" cy="422700"/>
          </a:xfrm>
          <a:prstGeom prst="straightConnector1">
            <a:avLst/>
          </a:prstGeom>
          <a:noFill/>
          <a:ln w="28575" cap="flat" cmpd="sng">
            <a:solidFill>
              <a:srgbClr val="6AA84F"/>
            </a:solidFill>
            <a:prstDash val="solid"/>
            <a:round/>
            <a:headEnd type="none" w="sm" len="sm"/>
            <a:tailEnd type="triangle" w="med" len="med"/>
          </a:ln>
        </p:spPr>
      </p:cxnSp>
      <p:sp>
        <p:nvSpPr>
          <p:cNvPr id="3340" name="Google Shape;3340;p181"/>
          <p:cNvSpPr txBox="1">
            <a:spLocks noGrp="1"/>
          </p:cNvSpPr>
          <p:nvPr>
            <p:ph type="body" idx="1"/>
          </p:nvPr>
        </p:nvSpPr>
        <p:spPr>
          <a:xfrm>
            <a:off x="5370050" y="1235250"/>
            <a:ext cx="26841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Okay, so G made the right subtree of the grandparent left heavy</a:t>
            </a:r>
            <a:endParaRPr/>
          </a:p>
          <a:p>
            <a:pPr marL="0" lvl="0" indent="0" algn="l" rtl="0">
              <a:lnSpc>
                <a:spcPct val="90000"/>
              </a:lnSpc>
              <a:spcBef>
                <a:spcPts val="1200"/>
              </a:spcBef>
              <a:spcAft>
                <a:spcPts val="0"/>
              </a:spcAft>
              <a:buSzPts val="1100"/>
              <a:buNone/>
            </a:pPr>
            <a:endParaRPr/>
          </a:p>
          <a:p>
            <a:pPr marL="0" lvl="0" indent="0" algn="l" rtl="0">
              <a:lnSpc>
                <a:spcPct val="90000"/>
              </a:lnSpc>
              <a:spcBef>
                <a:spcPts val="1200"/>
              </a:spcBef>
              <a:spcAft>
                <a:spcPts val="0"/>
              </a:spcAft>
              <a:buSzPts val="1100"/>
              <a:buNone/>
            </a:pPr>
            <a:r>
              <a:rPr lang="en"/>
              <a:t>(great grandparent of G is F → F is parent of G)</a:t>
            </a:r>
            <a:endParaRPr/>
          </a:p>
          <a:p>
            <a:pPr marL="0" lvl="0" indent="0" algn="l" rtl="0">
              <a:lnSpc>
                <a:spcPct val="90000"/>
              </a:lnSpc>
              <a:spcBef>
                <a:spcPts val="1200"/>
              </a:spcBef>
              <a:spcAft>
                <a:spcPts val="1200"/>
              </a:spcAft>
              <a:buSzPts val="1100"/>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182"/>
          <p:cNvSpPr txBox="1">
            <a:spLocks noGrp="1"/>
          </p:cNvSpPr>
          <p:nvPr>
            <p:ph type="title"/>
          </p:nvPr>
        </p:nvSpPr>
        <p:spPr>
          <a:xfrm>
            <a:off x="8347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2021 5D</a:t>
            </a:r>
            <a:endParaRPr/>
          </a:p>
        </p:txBody>
      </p:sp>
      <p:sp>
        <p:nvSpPr>
          <p:cNvPr id="3346" name="Google Shape;3346;p182"/>
          <p:cNvSpPr/>
          <p:nvPr/>
        </p:nvSpPr>
        <p:spPr>
          <a:xfrm>
            <a:off x="311150" y="295647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82"/>
          <p:cNvSpPr/>
          <p:nvPr/>
        </p:nvSpPr>
        <p:spPr>
          <a:xfrm>
            <a:off x="1370400" y="29331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182"/>
          <p:cNvSpPr/>
          <p:nvPr/>
        </p:nvSpPr>
        <p:spPr>
          <a:xfrm>
            <a:off x="2319650" y="4391832"/>
            <a:ext cx="4380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349" name="Google Shape;3349;p182"/>
          <p:cNvSpPr/>
          <p:nvPr/>
        </p:nvSpPr>
        <p:spPr>
          <a:xfrm>
            <a:off x="2648488" y="3674145"/>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350" name="Google Shape;3350;p182"/>
          <p:cNvSpPr/>
          <p:nvPr/>
        </p:nvSpPr>
        <p:spPr>
          <a:xfrm>
            <a:off x="834748" y="2207107"/>
            <a:ext cx="4380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351" name="Google Shape;3351;p182"/>
          <p:cNvSpPr/>
          <p:nvPr/>
        </p:nvSpPr>
        <p:spPr>
          <a:xfrm>
            <a:off x="2210510" y="29564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h=2</a:t>
            </a:r>
            <a:endParaRPr sz="1400" b="0" i="0" u="none" strike="noStrike" cap="none">
              <a:solidFill>
                <a:srgbClr val="000000"/>
              </a:solidFill>
              <a:latin typeface="Arial"/>
              <a:ea typeface="Arial"/>
              <a:cs typeface="Arial"/>
              <a:sym typeface="Arial"/>
            </a:endParaRPr>
          </a:p>
        </p:txBody>
      </p:sp>
      <p:sp>
        <p:nvSpPr>
          <p:cNvPr id="3352" name="Google Shape;3352;p182"/>
          <p:cNvSpPr/>
          <p:nvPr/>
        </p:nvSpPr>
        <p:spPr>
          <a:xfrm>
            <a:off x="1881648" y="36741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h=0</a:t>
            </a:r>
            <a:endParaRPr sz="1400" b="0" i="0" u="none" strike="noStrike" cap="none">
              <a:solidFill>
                <a:srgbClr val="000000"/>
              </a:solidFill>
              <a:latin typeface="Arial"/>
              <a:ea typeface="Arial"/>
              <a:cs typeface="Arial"/>
              <a:sym typeface="Arial"/>
            </a:endParaRPr>
          </a:p>
        </p:txBody>
      </p:sp>
      <p:sp>
        <p:nvSpPr>
          <p:cNvPr id="3353" name="Google Shape;3353;p182"/>
          <p:cNvSpPr/>
          <p:nvPr/>
        </p:nvSpPr>
        <p:spPr>
          <a:xfrm>
            <a:off x="1443650" y="142713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h=4</a:t>
            </a:r>
            <a:endParaRPr sz="1400" b="0" i="0" u="none" strike="noStrike" cap="none">
              <a:solidFill>
                <a:srgbClr val="000000"/>
              </a:solidFill>
              <a:latin typeface="Arial"/>
              <a:ea typeface="Arial"/>
              <a:cs typeface="Arial"/>
              <a:sym typeface="Arial"/>
            </a:endParaRPr>
          </a:p>
        </p:txBody>
      </p:sp>
      <p:sp>
        <p:nvSpPr>
          <p:cNvPr id="3354" name="Google Shape;3354;p182"/>
          <p:cNvSpPr/>
          <p:nvPr/>
        </p:nvSpPr>
        <p:spPr>
          <a:xfrm>
            <a:off x="2496150" y="2087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h=3</a:t>
            </a:r>
            <a:endParaRPr sz="1400" b="0" i="0" u="none" strike="noStrike" cap="none">
              <a:solidFill>
                <a:srgbClr val="000000"/>
              </a:solidFill>
              <a:latin typeface="Arial"/>
              <a:ea typeface="Arial"/>
              <a:cs typeface="Arial"/>
              <a:sym typeface="Arial"/>
            </a:endParaRPr>
          </a:p>
        </p:txBody>
      </p:sp>
      <p:sp>
        <p:nvSpPr>
          <p:cNvPr id="3355" name="Google Shape;3355;p182"/>
          <p:cNvSpPr/>
          <p:nvPr/>
        </p:nvSpPr>
        <p:spPr>
          <a:xfrm>
            <a:off x="3242113" y="28442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cxnSp>
        <p:nvCxnSpPr>
          <p:cNvPr id="3356" name="Google Shape;3356;p182"/>
          <p:cNvCxnSpPr>
            <a:stCxn id="3351" idx="3"/>
            <a:endCxn id="3352" idx="0"/>
          </p:cNvCxnSpPr>
          <p:nvPr/>
        </p:nvCxnSpPr>
        <p:spPr>
          <a:xfrm flipH="1">
            <a:off x="2100654" y="3330338"/>
            <a:ext cx="174000" cy="343800"/>
          </a:xfrm>
          <a:prstGeom prst="straightConnector1">
            <a:avLst/>
          </a:prstGeom>
          <a:noFill/>
          <a:ln w="28575" cap="flat" cmpd="sng">
            <a:solidFill>
              <a:srgbClr val="6AA84F"/>
            </a:solidFill>
            <a:prstDash val="solid"/>
            <a:round/>
            <a:headEnd type="none" w="sm" len="sm"/>
            <a:tailEnd type="triangle" w="med" len="med"/>
          </a:ln>
        </p:spPr>
      </p:cxnSp>
      <p:cxnSp>
        <p:nvCxnSpPr>
          <p:cNvPr id="3357" name="Google Shape;3357;p182"/>
          <p:cNvCxnSpPr>
            <a:stCxn id="3350" idx="4"/>
            <a:endCxn id="3346" idx="0"/>
          </p:cNvCxnSpPr>
          <p:nvPr/>
        </p:nvCxnSpPr>
        <p:spPr>
          <a:xfrm flipH="1">
            <a:off x="530248" y="2645107"/>
            <a:ext cx="523500" cy="311400"/>
          </a:xfrm>
          <a:prstGeom prst="straightConnector1">
            <a:avLst/>
          </a:prstGeom>
          <a:noFill/>
          <a:ln w="28575" cap="flat" cmpd="sng">
            <a:solidFill>
              <a:srgbClr val="6AA84F"/>
            </a:solidFill>
            <a:prstDash val="solid"/>
            <a:round/>
            <a:headEnd type="none" w="sm" len="sm"/>
            <a:tailEnd type="triangle" w="med" len="med"/>
          </a:ln>
        </p:spPr>
      </p:cxnSp>
      <p:cxnSp>
        <p:nvCxnSpPr>
          <p:cNvPr id="3358" name="Google Shape;3358;p182"/>
          <p:cNvCxnSpPr>
            <a:stCxn id="3352" idx="4"/>
            <a:endCxn id="3348" idx="0"/>
          </p:cNvCxnSpPr>
          <p:nvPr/>
        </p:nvCxnSpPr>
        <p:spPr>
          <a:xfrm>
            <a:off x="2100648" y="4112157"/>
            <a:ext cx="438000" cy="279600"/>
          </a:xfrm>
          <a:prstGeom prst="straightConnector1">
            <a:avLst/>
          </a:prstGeom>
          <a:noFill/>
          <a:ln w="28575" cap="flat" cmpd="sng">
            <a:solidFill>
              <a:srgbClr val="6AA84F"/>
            </a:solidFill>
            <a:prstDash val="solid"/>
            <a:round/>
            <a:headEnd type="none" w="sm" len="sm"/>
            <a:tailEnd type="triangle" w="med" len="med"/>
          </a:ln>
        </p:spPr>
      </p:cxnSp>
      <p:cxnSp>
        <p:nvCxnSpPr>
          <p:cNvPr id="3359" name="Google Shape;3359;p182"/>
          <p:cNvCxnSpPr>
            <a:stCxn id="3354" idx="3"/>
            <a:endCxn id="3351" idx="0"/>
          </p:cNvCxnSpPr>
          <p:nvPr/>
        </p:nvCxnSpPr>
        <p:spPr>
          <a:xfrm flipH="1">
            <a:off x="2429494" y="2461738"/>
            <a:ext cx="130800" cy="494700"/>
          </a:xfrm>
          <a:prstGeom prst="straightConnector1">
            <a:avLst/>
          </a:prstGeom>
          <a:noFill/>
          <a:ln w="28575" cap="flat" cmpd="sng">
            <a:solidFill>
              <a:srgbClr val="6AA84F"/>
            </a:solidFill>
            <a:prstDash val="solid"/>
            <a:round/>
            <a:headEnd type="none" w="sm" len="sm"/>
            <a:tailEnd type="triangle" w="med" len="med"/>
          </a:ln>
        </p:spPr>
      </p:cxnSp>
      <p:cxnSp>
        <p:nvCxnSpPr>
          <p:cNvPr id="3360" name="Google Shape;3360;p182"/>
          <p:cNvCxnSpPr>
            <a:endCxn id="3361" idx="1"/>
          </p:cNvCxnSpPr>
          <p:nvPr/>
        </p:nvCxnSpPr>
        <p:spPr>
          <a:xfrm>
            <a:off x="3511819" y="3282126"/>
            <a:ext cx="334800" cy="418500"/>
          </a:xfrm>
          <a:prstGeom prst="straightConnector1">
            <a:avLst/>
          </a:prstGeom>
          <a:noFill/>
          <a:ln w="28575" cap="flat" cmpd="sng">
            <a:solidFill>
              <a:srgbClr val="980000"/>
            </a:solidFill>
            <a:prstDash val="solid"/>
            <a:round/>
            <a:headEnd type="none" w="sm" len="sm"/>
            <a:tailEnd type="triangle" w="med" len="med"/>
          </a:ln>
        </p:spPr>
      </p:cxnSp>
      <p:cxnSp>
        <p:nvCxnSpPr>
          <p:cNvPr id="3362" name="Google Shape;3362;p182"/>
          <p:cNvCxnSpPr/>
          <p:nvPr/>
        </p:nvCxnSpPr>
        <p:spPr>
          <a:xfrm>
            <a:off x="1807850" y="1815370"/>
            <a:ext cx="812700" cy="294600"/>
          </a:xfrm>
          <a:prstGeom prst="straightConnector1">
            <a:avLst/>
          </a:prstGeom>
          <a:noFill/>
          <a:ln w="28575" cap="flat" cmpd="sng">
            <a:solidFill>
              <a:srgbClr val="980000"/>
            </a:solidFill>
            <a:prstDash val="solid"/>
            <a:round/>
            <a:headEnd type="none" w="sm" len="sm"/>
            <a:tailEnd type="triangle" w="med" len="med"/>
          </a:ln>
        </p:spPr>
      </p:cxnSp>
      <p:cxnSp>
        <p:nvCxnSpPr>
          <p:cNvPr id="3363" name="Google Shape;3363;p182"/>
          <p:cNvCxnSpPr>
            <a:endCxn id="3355" idx="1"/>
          </p:cNvCxnSpPr>
          <p:nvPr/>
        </p:nvCxnSpPr>
        <p:spPr>
          <a:xfrm>
            <a:off x="2758157" y="2513851"/>
            <a:ext cx="548100" cy="394500"/>
          </a:xfrm>
          <a:prstGeom prst="straightConnector1">
            <a:avLst/>
          </a:prstGeom>
          <a:noFill/>
          <a:ln w="28575" cap="flat" cmpd="sng">
            <a:solidFill>
              <a:srgbClr val="980000"/>
            </a:solidFill>
            <a:prstDash val="solid"/>
            <a:round/>
            <a:headEnd type="none" w="sm" len="sm"/>
            <a:tailEnd type="triangle" w="med" len="med"/>
          </a:ln>
        </p:spPr>
      </p:cxnSp>
      <p:cxnSp>
        <p:nvCxnSpPr>
          <p:cNvPr id="3364" name="Google Shape;3364;p182"/>
          <p:cNvCxnSpPr>
            <a:stCxn id="3350" idx="4"/>
            <a:endCxn id="3347" idx="0"/>
          </p:cNvCxnSpPr>
          <p:nvPr/>
        </p:nvCxnSpPr>
        <p:spPr>
          <a:xfrm>
            <a:off x="1053748" y="2645107"/>
            <a:ext cx="535800" cy="288000"/>
          </a:xfrm>
          <a:prstGeom prst="straightConnector1">
            <a:avLst/>
          </a:prstGeom>
          <a:noFill/>
          <a:ln w="28575" cap="flat" cmpd="sng">
            <a:solidFill>
              <a:srgbClr val="980000"/>
            </a:solidFill>
            <a:prstDash val="solid"/>
            <a:round/>
            <a:headEnd type="none" w="sm" len="sm"/>
            <a:tailEnd type="triangle" w="med" len="med"/>
          </a:ln>
        </p:spPr>
      </p:cxnSp>
      <p:cxnSp>
        <p:nvCxnSpPr>
          <p:cNvPr id="3365" name="Google Shape;3365;p182"/>
          <p:cNvCxnSpPr>
            <a:stCxn id="3351" idx="5"/>
            <a:endCxn id="3349" idx="0"/>
          </p:cNvCxnSpPr>
          <p:nvPr/>
        </p:nvCxnSpPr>
        <p:spPr>
          <a:xfrm>
            <a:off x="2584366" y="3330338"/>
            <a:ext cx="283200" cy="343800"/>
          </a:xfrm>
          <a:prstGeom prst="straightConnector1">
            <a:avLst/>
          </a:prstGeom>
          <a:noFill/>
          <a:ln w="28575" cap="flat" cmpd="sng">
            <a:solidFill>
              <a:srgbClr val="980000"/>
            </a:solidFill>
            <a:prstDash val="solid"/>
            <a:round/>
            <a:headEnd type="none" w="sm" len="sm"/>
            <a:tailEnd type="triangle" w="med" len="med"/>
          </a:ln>
        </p:spPr>
      </p:cxnSp>
      <p:sp>
        <p:nvSpPr>
          <p:cNvPr id="3361" name="Google Shape;3361;p182"/>
          <p:cNvSpPr/>
          <p:nvPr/>
        </p:nvSpPr>
        <p:spPr>
          <a:xfrm>
            <a:off x="3782475" y="36364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66" name="Google Shape;3366;p182"/>
          <p:cNvCxnSpPr>
            <a:stCxn id="3353" idx="3"/>
          </p:cNvCxnSpPr>
          <p:nvPr/>
        </p:nvCxnSpPr>
        <p:spPr>
          <a:xfrm flipH="1">
            <a:off x="1112094" y="1800988"/>
            <a:ext cx="395700" cy="406200"/>
          </a:xfrm>
          <a:prstGeom prst="straightConnector1">
            <a:avLst/>
          </a:prstGeom>
          <a:noFill/>
          <a:ln w="28575" cap="flat" cmpd="sng">
            <a:solidFill>
              <a:srgbClr val="6AA84F"/>
            </a:solidFill>
            <a:prstDash val="solid"/>
            <a:round/>
            <a:headEnd type="none" w="sm" len="sm"/>
            <a:tailEnd type="triangle" w="med" len="med"/>
          </a:ln>
        </p:spPr>
      </p:cxnSp>
      <p:sp>
        <p:nvSpPr>
          <p:cNvPr id="3367" name="Google Shape;3367;p182"/>
          <p:cNvSpPr txBox="1">
            <a:spLocks noGrp="1"/>
          </p:cNvSpPr>
          <p:nvPr>
            <p:ph type="body" idx="1"/>
          </p:nvPr>
        </p:nvSpPr>
        <p:spPr>
          <a:xfrm>
            <a:off x="5873050" y="792325"/>
            <a:ext cx="2684100" cy="3599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Okay, so G made the right subtree of the grandparent left heavy</a:t>
            </a:r>
            <a:endParaRPr/>
          </a:p>
          <a:p>
            <a:pPr marL="0" lvl="0" indent="0" algn="l" rtl="0">
              <a:lnSpc>
                <a:spcPct val="90000"/>
              </a:lnSpc>
              <a:spcBef>
                <a:spcPts val="1200"/>
              </a:spcBef>
              <a:spcAft>
                <a:spcPts val="0"/>
              </a:spcAft>
              <a:buSzPts val="1100"/>
              <a:buNone/>
            </a:pPr>
            <a:r>
              <a:rPr lang="en"/>
              <a:t>-&gt; some shape like this?</a:t>
            </a:r>
            <a:endParaRPr/>
          </a:p>
          <a:p>
            <a:pPr marL="0" lvl="0" indent="0" algn="l" rtl="0">
              <a:lnSpc>
                <a:spcPct val="90000"/>
              </a:lnSpc>
              <a:spcBef>
                <a:spcPts val="1200"/>
              </a:spcBef>
              <a:spcAft>
                <a:spcPts val="0"/>
              </a:spcAft>
              <a:buSzPts val="1100"/>
              <a:buNone/>
            </a:pPr>
            <a:r>
              <a:rPr lang="en"/>
              <a:t>-&gt; via a right rotate and a left rotate. </a:t>
            </a:r>
            <a:endParaRPr/>
          </a:p>
          <a:p>
            <a:pPr marL="0" lvl="0" indent="0" algn="l" rtl="0">
              <a:lnSpc>
                <a:spcPct val="90000"/>
              </a:lnSpc>
              <a:spcBef>
                <a:spcPts val="1200"/>
              </a:spcBef>
              <a:spcAft>
                <a:spcPts val="1200"/>
              </a:spcAft>
              <a:buSzPts val="1100"/>
              <a:buNone/>
            </a:pPr>
            <a:r>
              <a:rPr lang="en"/>
              <a:t>Let’s just try to get this shape by picking a random place to reverse-left rotate and then reverse-right rotate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2" name="Google Shape;3372;p18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2021 5D</a:t>
            </a:r>
            <a:endParaRPr/>
          </a:p>
        </p:txBody>
      </p:sp>
      <p:cxnSp>
        <p:nvCxnSpPr>
          <p:cNvPr id="3373" name="Google Shape;3373;p183"/>
          <p:cNvCxnSpPr/>
          <p:nvPr/>
        </p:nvCxnSpPr>
        <p:spPr>
          <a:xfrm>
            <a:off x="3927875" y="2714700"/>
            <a:ext cx="909900" cy="0"/>
          </a:xfrm>
          <a:prstGeom prst="straightConnector1">
            <a:avLst/>
          </a:prstGeom>
          <a:noFill/>
          <a:ln w="38100" cap="flat" cmpd="sng">
            <a:solidFill>
              <a:schemeClr val="dk2"/>
            </a:solidFill>
            <a:prstDash val="solid"/>
            <a:round/>
            <a:headEnd type="none" w="sm" len="sm"/>
            <a:tailEnd type="triangle" w="med" len="med"/>
          </a:ln>
        </p:spPr>
      </p:cxnSp>
      <p:sp>
        <p:nvSpPr>
          <p:cNvPr id="3374" name="Google Shape;3374;p183"/>
          <p:cNvSpPr/>
          <p:nvPr/>
        </p:nvSpPr>
        <p:spPr>
          <a:xfrm>
            <a:off x="5076650" y="29188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83"/>
          <p:cNvSpPr/>
          <p:nvPr/>
        </p:nvSpPr>
        <p:spPr>
          <a:xfrm>
            <a:off x="6147280" y="289557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83"/>
          <p:cNvSpPr/>
          <p:nvPr/>
        </p:nvSpPr>
        <p:spPr>
          <a:xfrm>
            <a:off x="7247341" y="4169650"/>
            <a:ext cx="4428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377" name="Google Shape;3377;p183"/>
          <p:cNvSpPr/>
          <p:nvPr/>
        </p:nvSpPr>
        <p:spPr>
          <a:xfrm>
            <a:off x="7612061" y="35483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83"/>
          <p:cNvSpPr/>
          <p:nvPr/>
        </p:nvSpPr>
        <p:spPr>
          <a:xfrm>
            <a:off x="5586248" y="2072400"/>
            <a:ext cx="4428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379" name="Google Shape;3379;p183"/>
          <p:cNvSpPr/>
          <p:nvPr/>
        </p:nvSpPr>
        <p:spPr>
          <a:xfrm>
            <a:off x="7351391" y="198020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h=4</a:t>
            </a:r>
            <a:endParaRPr sz="1400" b="0" i="0" u="none" strike="noStrike" cap="none">
              <a:solidFill>
                <a:srgbClr val="000000"/>
              </a:solidFill>
              <a:latin typeface="Arial"/>
              <a:ea typeface="Arial"/>
              <a:cs typeface="Arial"/>
              <a:sym typeface="Arial"/>
            </a:endParaRPr>
          </a:p>
        </p:txBody>
      </p:sp>
      <p:sp>
        <p:nvSpPr>
          <p:cNvPr id="3380" name="Google Shape;3380;p183"/>
          <p:cNvSpPr/>
          <p:nvPr/>
        </p:nvSpPr>
        <p:spPr>
          <a:xfrm>
            <a:off x="7026058" y="28961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83"/>
          <p:cNvSpPr/>
          <p:nvPr/>
        </p:nvSpPr>
        <p:spPr>
          <a:xfrm>
            <a:off x="6221317" y="13895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h=5</a:t>
            </a:r>
            <a:endParaRPr sz="1400" b="0" i="0" u="none" strike="noStrike" cap="none">
              <a:solidFill>
                <a:srgbClr val="000000"/>
              </a:solidFill>
              <a:latin typeface="Arial"/>
              <a:ea typeface="Arial"/>
              <a:cs typeface="Arial"/>
              <a:sym typeface="Arial"/>
            </a:endParaRPr>
          </a:p>
        </p:txBody>
      </p:sp>
      <p:sp>
        <p:nvSpPr>
          <p:cNvPr id="3382" name="Google Shape;3382;p183"/>
          <p:cNvSpPr/>
          <p:nvPr/>
        </p:nvSpPr>
        <p:spPr>
          <a:xfrm>
            <a:off x="7900462" y="28547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83"/>
          <p:cNvSpPr/>
          <p:nvPr/>
        </p:nvSpPr>
        <p:spPr>
          <a:xfrm>
            <a:off x="8421439" y="35483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84" name="Google Shape;3384;p183"/>
          <p:cNvCxnSpPr>
            <a:stCxn id="3379" idx="4"/>
            <a:endCxn id="3380" idx="0"/>
          </p:cNvCxnSpPr>
          <p:nvPr/>
        </p:nvCxnSpPr>
        <p:spPr>
          <a:xfrm flipH="1">
            <a:off x="7247591" y="2418200"/>
            <a:ext cx="325200" cy="477900"/>
          </a:xfrm>
          <a:prstGeom prst="straightConnector1">
            <a:avLst/>
          </a:prstGeom>
          <a:noFill/>
          <a:ln w="28575" cap="flat" cmpd="sng">
            <a:solidFill>
              <a:srgbClr val="6AA84F"/>
            </a:solidFill>
            <a:prstDash val="solid"/>
            <a:round/>
            <a:headEnd type="none" w="sm" len="sm"/>
            <a:tailEnd type="triangle" w="med" len="med"/>
          </a:ln>
        </p:spPr>
      </p:cxnSp>
      <p:cxnSp>
        <p:nvCxnSpPr>
          <p:cNvPr id="3385" name="Google Shape;3385;p183"/>
          <p:cNvCxnSpPr>
            <a:stCxn id="3378" idx="4"/>
            <a:endCxn id="3374" idx="0"/>
          </p:cNvCxnSpPr>
          <p:nvPr/>
        </p:nvCxnSpPr>
        <p:spPr>
          <a:xfrm flipH="1">
            <a:off x="5297948" y="2510400"/>
            <a:ext cx="509700" cy="408600"/>
          </a:xfrm>
          <a:prstGeom prst="straightConnector1">
            <a:avLst/>
          </a:prstGeom>
          <a:noFill/>
          <a:ln w="28575" cap="flat" cmpd="sng">
            <a:solidFill>
              <a:srgbClr val="6AA84F"/>
            </a:solidFill>
            <a:prstDash val="solid"/>
            <a:round/>
            <a:headEnd type="none" w="sm" len="sm"/>
            <a:tailEnd type="triangle" w="med" len="med"/>
          </a:ln>
        </p:spPr>
      </p:cxnSp>
      <p:cxnSp>
        <p:nvCxnSpPr>
          <p:cNvPr id="3386" name="Google Shape;3386;p183"/>
          <p:cNvCxnSpPr>
            <a:stCxn id="3377" idx="3"/>
            <a:endCxn id="3376" idx="0"/>
          </p:cNvCxnSpPr>
          <p:nvPr/>
        </p:nvCxnSpPr>
        <p:spPr>
          <a:xfrm flipH="1">
            <a:off x="7468708" y="3922206"/>
            <a:ext cx="208200" cy="247500"/>
          </a:xfrm>
          <a:prstGeom prst="straightConnector1">
            <a:avLst/>
          </a:prstGeom>
          <a:noFill/>
          <a:ln w="28575" cap="flat" cmpd="sng">
            <a:solidFill>
              <a:srgbClr val="6AA84F"/>
            </a:solidFill>
            <a:prstDash val="solid"/>
            <a:round/>
            <a:headEnd type="none" w="sm" len="sm"/>
            <a:tailEnd type="triangle" w="med" len="med"/>
          </a:ln>
        </p:spPr>
      </p:cxnSp>
      <p:cxnSp>
        <p:nvCxnSpPr>
          <p:cNvPr id="3387" name="Google Shape;3387;p183"/>
          <p:cNvCxnSpPr>
            <a:stCxn id="3382" idx="4"/>
            <a:endCxn id="3377" idx="0"/>
          </p:cNvCxnSpPr>
          <p:nvPr/>
        </p:nvCxnSpPr>
        <p:spPr>
          <a:xfrm flipH="1">
            <a:off x="7833562" y="3292788"/>
            <a:ext cx="288300" cy="255600"/>
          </a:xfrm>
          <a:prstGeom prst="straightConnector1">
            <a:avLst/>
          </a:prstGeom>
          <a:noFill/>
          <a:ln w="28575" cap="flat" cmpd="sng">
            <a:solidFill>
              <a:srgbClr val="6AA84F"/>
            </a:solidFill>
            <a:prstDash val="solid"/>
            <a:round/>
            <a:headEnd type="none" w="sm" len="sm"/>
            <a:tailEnd type="triangle" w="med" len="med"/>
          </a:ln>
        </p:spPr>
      </p:cxnSp>
      <p:cxnSp>
        <p:nvCxnSpPr>
          <p:cNvPr id="3388" name="Google Shape;3388;p183"/>
          <p:cNvCxnSpPr>
            <a:stCxn id="3383" idx="4"/>
            <a:endCxn id="3389" idx="1"/>
          </p:cNvCxnSpPr>
          <p:nvPr/>
        </p:nvCxnSpPr>
        <p:spPr>
          <a:xfrm>
            <a:off x="8642839" y="3986350"/>
            <a:ext cx="196800" cy="183300"/>
          </a:xfrm>
          <a:prstGeom prst="straightConnector1">
            <a:avLst/>
          </a:prstGeom>
          <a:noFill/>
          <a:ln w="28575" cap="flat" cmpd="sng">
            <a:solidFill>
              <a:srgbClr val="980000"/>
            </a:solidFill>
            <a:prstDash val="solid"/>
            <a:round/>
            <a:headEnd type="none" w="sm" len="sm"/>
            <a:tailEnd type="triangle" w="med" len="med"/>
          </a:ln>
        </p:spPr>
      </p:cxnSp>
      <p:cxnSp>
        <p:nvCxnSpPr>
          <p:cNvPr id="3390" name="Google Shape;3390;p183"/>
          <p:cNvCxnSpPr/>
          <p:nvPr/>
        </p:nvCxnSpPr>
        <p:spPr>
          <a:xfrm>
            <a:off x="6589430" y="1777788"/>
            <a:ext cx="821400" cy="294600"/>
          </a:xfrm>
          <a:prstGeom prst="straightConnector1">
            <a:avLst/>
          </a:prstGeom>
          <a:noFill/>
          <a:ln w="28575" cap="flat" cmpd="sng">
            <a:solidFill>
              <a:srgbClr val="980000"/>
            </a:solidFill>
            <a:prstDash val="solid"/>
            <a:round/>
            <a:headEnd type="none" w="sm" len="sm"/>
            <a:tailEnd type="triangle" w="med" len="med"/>
          </a:ln>
        </p:spPr>
      </p:cxnSp>
      <p:cxnSp>
        <p:nvCxnSpPr>
          <p:cNvPr id="3391" name="Google Shape;3391;p183"/>
          <p:cNvCxnSpPr>
            <a:stCxn id="3382" idx="5"/>
            <a:endCxn id="3383" idx="1"/>
          </p:cNvCxnSpPr>
          <p:nvPr/>
        </p:nvCxnSpPr>
        <p:spPr>
          <a:xfrm>
            <a:off x="8278415" y="3228644"/>
            <a:ext cx="207900" cy="383700"/>
          </a:xfrm>
          <a:prstGeom prst="straightConnector1">
            <a:avLst/>
          </a:prstGeom>
          <a:noFill/>
          <a:ln w="28575" cap="flat" cmpd="sng">
            <a:solidFill>
              <a:srgbClr val="980000"/>
            </a:solidFill>
            <a:prstDash val="solid"/>
            <a:round/>
            <a:headEnd type="none" w="sm" len="sm"/>
            <a:tailEnd type="triangle" w="med" len="med"/>
          </a:ln>
        </p:spPr>
      </p:cxnSp>
      <p:cxnSp>
        <p:nvCxnSpPr>
          <p:cNvPr id="3392" name="Google Shape;3392;p183"/>
          <p:cNvCxnSpPr>
            <a:stCxn id="3378" idx="4"/>
            <a:endCxn id="3375" idx="0"/>
          </p:cNvCxnSpPr>
          <p:nvPr/>
        </p:nvCxnSpPr>
        <p:spPr>
          <a:xfrm>
            <a:off x="5807648" y="2510400"/>
            <a:ext cx="561000" cy="385200"/>
          </a:xfrm>
          <a:prstGeom prst="straightConnector1">
            <a:avLst/>
          </a:prstGeom>
          <a:noFill/>
          <a:ln w="28575" cap="flat" cmpd="sng">
            <a:solidFill>
              <a:srgbClr val="980000"/>
            </a:solidFill>
            <a:prstDash val="solid"/>
            <a:round/>
            <a:headEnd type="none" w="sm" len="sm"/>
            <a:tailEnd type="triangle" w="med" len="med"/>
          </a:ln>
        </p:spPr>
      </p:cxnSp>
      <p:cxnSp>
        <p:nvCxnSpPr>
          <p:cNvPr id="3393" name="Google Shape;3393;p183"/>
          <p:cNvCxnSpPr>
            <a:stCxn id="3379" idx="4"/>
            <a:endCxn id="3382" idx="0"/>
          </p:cNvCxnSpPr>
          <p:nvPr/>
        </p:nvCxnSpPr>
        <p:spPr>
          <a:xfrm>
            <a:off x="7572791" y="2418200"/>
            <a:ext cx="549000" cy="436500"/>
          </a:xfrm>
          <a:prstGeom prst="straightConnector1">
            <a:avLst/>
          </a:prstGeom>
          <a:noFill/>
          <a:ln w="28575" cap="flat" cmpd="sng">
            <a:solidFill>
              <a:srgbClr val="980000"/>
            </a:solidFill>
            <a:prstDash val="solid"/>
            <a:round/>
            <a:headEnd type="none" w="sm" len="sm"/>
            <a:tailEnd type="triangle" w="med" len="med"/>
          </a:ln>
        </p:spPr>
      </p:cxnSp>
      <p:sp>
        <p:nvSpPr>
          <p:cNvPr id="3389" name="Google Shape;3389;p183"/>
          <p:cNvSpPr/>
          <p:nvPr/>
        </p:nvSpPr>
        <p:spPr>
          <a:xfrm>
            <a:off x="8774857" y="410542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94" name="Google Shape;3394;p183"/>
          <p:cNvCxnSpPr>
            <a:stCxn id="3381" idx="3"/>
          </p:cNvCxnSpPr>
          <p:nvPr/>
        </p:nvCxnSpPr>
        <p:spPr>
          <a:xfrm flipH="1">
            <a:off x="5886264" y="1763406"/>
            <a:ext cx="399900" cy="406200"/>
          </a:xfrm>
          <a:prstGeom prst="straightConnector1">
            <a:avLst/>
          </a:prstGeom>
          <a:noFill/>
          <a:ln w="28575" cap="flat" cmpd="sng">
            <a:solidFill>
              <a:srgbClr val="6AA84F"/>
            </a:solidFill>
            <a:prstDash val="solid"/>
            <a:round/>
            <a:headEnd type="none" w="sm" len="sm"/>
            <a:tailEnd type="triangle" w="med" len="med"/>
          </a:ln>
        </p:spPr>
      </p:cxnSp>
      <p:sp>
        <p:nvSpPr>
          <p:cNvPr id="3395" name="Google Shape;3395;p183"/>
          <p:cNvSpPr/>
          <p:nvPr/>
        </p:nvSpPr>
        <p:spPr>
          <a:xfrm>
            <a:off x="93650" y="4071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396" name="Google Shape;3396;p183"/>
          <p:cNvSpPr/>
          <p:nvPr/>
        </p:nvSpPr>
        <p:spPr>
          <a:xfrm>
            <a:off x="855650" y="40715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3397" name="Google Shape;3397;p183"/>
          <p:cNvSpPr/>
          <p:nvPr/>
        </p:nvSpPr>
        <p:spPr>
          <a:xfrm>
            <a:off x="2131850" y="4071682"/>
            <a:ext cx="4380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398" name="Google Shape;3398;p183"/>
          <p:cNvSpPr/>
          <p:nvPr/>
        </p:nvSpPr>
        <p:spPr>
          <a:xfrm>
            <a:off x="3679925" y="407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K</a:t>
            </a:r>
            <a:endParaRPr sz="1400" b="0" i="0" u="none" strike="noStrike" cap="none">
              <a:solidFill>
                <a:srgbClr val="000000"/>
              </a:solidFill>
              <a:latin typeface="Arial"/>
              <a:ea typeface="Arial"/>
              <a:cs typeface="Arial"/>
              <a:sym typeface="Arial"/>
            </a:endParaRPr>
          </a:p>
        </p:txBody>
      </p:sp>
      <p:sp>
        <p:nvSpPr>
          <p:cNvPr id="3399" name="Google Shape;3399;p183"/>
          <p:cNvSpPr/>
          <p:nvPr/>
        </p:nvSpPr>
        <p:spPr>
          <a:xfrm>
            <a:off x="1293648" y="3210982"/>
            <a:ext cx="4380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a:t>
            </a:r>
            <a:endParaRPr sz="1400" b="0" i="0" u="none" strike="noStrike" cap="none">
              <a:solidFill>
                <a:srgbClr val="000000"/>
              </a:solidFill>
              <a:latin typeface="Arial"/>
              <a:ea typeface="Arial"/>
              <a:cs typeface="Arial"/>
              <a:sym typeface="Arial"/>
            </a:endParaRPr>
          </a:p>
        </p:txBody>
      </p:sp>
      <p:sp>
        <p:nvSpPr>
          <p:cNvPr id="3400" name="Google Shape;3400;p183"/>
          <p:cNvSpPr/>
          <p:nvPr/>
        </p:nvSpPr>
        <p:spPr>
          <a:xfrm>
            <a:off x="2442823"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a:t>
            </a:r>
            <a:endParaRPr sz="1400" b="0" i="0" u="none" strike="noStrike" cap="none">
              <a:solidFill>
                <a:srgbClr val="000000"/>
              </a:solidFill>
              <a:latin typeface="Arial"/>
              <a:ea typeface="Arial"/>
              <a:cs typeface="Arial"/>
              <a:sym typeface="Arial"/>
            </a:endParaRPr>
          </a:p>
        </p:txBody>
      </p:sp>
      <p:sp>
        <p:nvSpPr>
          <p:cNvPr id="3401" name="Google Shape;3401;p183"/>
          <p:cNvSpPr/>
          <p:nvPr/>
        </p:nvSpPr>
        <p:spPr>
          <a:xfrm>
            <a:off x="3331848"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J</a:t>
            </a:r>
            <a:endParaRPr sz="1400" b="0" i="0" u="none" strike="noStrike" cap="none">
              <a:solidFill>
                <a:srgbClr val="000000"/>
              </a:solidFill>
              <a:latin typeface="Arial"/>
              <a:ea typeface="Arial"/>
              <a:cs typeface="Arial"/>
              <a:sym typeface="Arial"/>
            </a:endParaRPr>
          </a:p>
        </p:txBody>
      </p:sp>
      <p:sp>
        <p:nvSpPr>
          <p:cNvPr id="3402" name="Google Shape;3402;p183"/>
          <p:cNvSpPr/>
          <p:nvPr/>
        </p:nvSpPr>
        <p:spPr>
          <a:xfrm>
            <a:off x="912650" y="23502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D</a:t>
            </a:r>
            <a:endParaRPr sz="1400" b="0" i="0" u="none" strike="noStrike" cap="none" dirty="0">
              <a:solidFill>
                <a:srgbClr val="000000"/>
              </a:solidFill>
              <a:latin typeface="Arial"/>
              <a:ea typeface="Arial"/>
              <a:cs typeface="Arial"/>
              <a:sym typeface="Arial"/>
            </a:endParaRPr>
          </a:p>
        </p:txBody>
      </p:sp>
      <p:sp>
        <p:nvSpPr>
          <p:cNvPr id="3403" name="Google Shape;3403;p183"/>
          <p:cNvSpPr/>
          <p:nvPr/>
        </p:nvSpPr>
        <p:spPr>
          <a:xfrm>
            <a:off x="2893850" y="23502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a:t>
            </a:r>
            <a:endParaRPr sz="1400" b="0" i="0" u="none" strike="noStrike" cap="none">
              <a:solidFill>
                <a:srgbClr val="000000"/>
              </a:solidFill>
              <a:latin typeface="Arial"/>
              <a:ea typeface="Arial"/>
              <a:cs typeface="Arial"/>
              <a:sym typeface="Arial"/>
            </a:endParaRPr>
          </a:p>
        </p:txBody>
      </p:sp>
      <p:sp>
        <p:nvSpPr>
          <p:cNvPr id="3404" name="Google Shape;3404;p183"/>
          <p:cNvSpPr/>
          <p:nvPr/>
        </p:nvSpPr>
        <p:spPr>
          <a:xfrm>
            <a:off x="2131850" y="14116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a:t>
            </a:r>
            <a:endParaRPr sz="1400" b="0" i="0" u="none" strike="noStrike" cap="none">
              <a:solidFill>
                <a:srgbClr val="000000"/>
              </a:solidFill>
              <a:latin typeface="Arial"/>
              <a:ea typeface="Arial"/>
              <a:cs typeface="Arial"/>
              <a:sym typeface="Arial"/>
            </a:endParaRPr>
          </a:p>
        </p:txBody>
      </p:sp>
      <p:cxnSp>
        <p:nvCxnSpPr>
          <p:cNvPr id="3405" name="Google Shape;3405;p183"/>
          <p:cNvCxnSpPr>
            <a:stCxn id="3404" idx="3"/>
            <a:endCxn id="3402" idx="0"/>
          </p:cNvCxnSpPr>
          <p:nvPr/>
        </p:nvCxnSpPr>
        <p:spPr>
          <a:xfrm flipH="1">
            <a:off x="1131594" y="1785463"/>
            <a:ext cx="1064400" cy="564900"/>
          </a:xfrm>
          <a:prstGeom prst="straightConnector1">
            <a:avLst/>
          </a:prstGeom>
          <a:noFill/>
          <a:ln w="28575" cap="flat" cmpd="sng">
            <a:solidFill>
              <a:srgbClr val="6AA84F"/>
            </a:solidFill>
            <a:prstDash val="solid"/>
            <a:round/>
            <a:headEnd type="none" w="sm" len="sm"/>
            <a:tailEnd type="triangle" w="med" len="med"/>
          </a:ln>
        </p:spPr>
      </p:cxnSp>
      <p:cxnSp>
        <p:nvCxnSpPr>
          <p:cNvPr id="3406" name="Google Shape;3406;p183"/>
          <p:cNvCxnSpPr>
            <a:cxnSpLocks/>
            <a:stCxn id="3414" idx="4"/>
            <a:endCxn id="3395" idx="0"/>
          </p:cNvCxnSpPr>
          <p:nvPr/>
        </p:nvCxnSpPr>
        <p:spPr>
          <a:xfrm flipH="1">
            <a:off x="312650" y="3648982"/>
            <a:ext cx="432250" cy="422600"/>
          </a:xfrm>
          <a:prstGeom prst="straightConnector1">
            <a:avLst/>
          </a:prstGeom>
          <a:noFill/>
          <a:ln w="28575" cap="flat" cmpd="sng">
            <a:solidFill>
              <a:srgbClr val="6AA84F"/>
            </a:solidFill>
            <a:prstDash val="solid"/>
            <a:round/>
            <a:headEnd type="none" w="sm" len="sm"/>
            <a:tailEnd type="triangle" w="med" len="med"/>
          </a:ln>
        </p:spPr>
      </p:cxnSp>
      <p:cxnSp>
        <p:nvCxnSpPr>
          <p:cNvPr id="3407" name="Google Shape;3407;p183"/>
          <p:cNvCxnSpPr>
            <a:stCxn id="3400" idx="4"/>
            <a:endCxn id="3397" idx="0"/>
          </p:cNvCxnSpPr>
          <p:nvPr/>
        </p:nvCxnSpPr>
        <p:spPr>
          <a:xfrm flipH="1">
            <a:off x="2350723" y="3648982"/>
            <a:ext cx="311100" cy="422700"/>
          </a:xfrm>
          <a:prstGeom prst="straightConnector1">
            <a:avLst/>
          </a:prstGeom>
          <a:noFill/>
          <a:ln w="28575" cap="flat" cmpd="sng">
            <a:solidFill>
              <a:srgbClr val="6AA84F"/>
            </a:solidFill>
            <a:prstDash val="solid"/>
            <a:round/>
            <a:headEnd type="none" w="sm" len="sm"/>
            <a:tailEnd type="triangle" w="med" len="med"/>
          </a:ln>
        </p:spPr>
      </p:cxnSp>
      <p:cxnSp>
        <p:nvCxnSpPr>
          <p:cNvPr id="3408" name="Google Shape;3408;p183"/>
          <p:cNvCxnSpPr>
            <a:stCxn id="3403" idx="3"/>
            <a:endCxn id="3400" idx="0"/>
          </p:cNvCxnSpPr>
          <p:nvPr/>
        </p:nvCxnSpPr>
        <p:spPr>
          <a:xfrm flipH="1">
            <a:off x="2661894" y="2724138"/>
            <a:ext cx="296100" cy="486900"/>
          </a:xfrm>
          <a:prstGeom prst="straightConnector1">
            <a:avLst/>
          </a:prstGeom>
          <a:noFill/>
          <a:ln w="28575" cap="flat" cmpd="sng">
            <a:solidFill>
              <a:srgbClr val="6AA84F"/>
            </a:solidFill>
            <a:prstDash val="solid"/>
            <a:round/>
            <a:headEnd type="none" w="sm" len="sm"/>
            <a:tailEnd type="triangle" w="med" len="med"/>
          </a:ln>
        </p:spPr>
      </p:cxnSp>
      <p:cxnSp>
        <p:nvCxnSpPr>
          <p:cNvPr id="3409" name="Google Shape;3409;p183"/>
          <p:cNvCxnSpPr>
            <a:stCxn id="3404" idx="4"/>
            <a:endCxn id="3403" idx="0"/>
          </p:cNvCxnSpPr>
          <p:nvPr/>
        </p:nvCxnSpPr>
        <p:spPr>
          <a:xfrm>
            <a:off x="2350850" y="1849607"/>
            <a:ext cx="762000" cy="500700"/>
          </a:xfrm>
          <a:prstGeom prst="straightConnector1">
            <a:avLst/>
          </a:prstGeom>
          <a:noFill/>
          <a:ln w="28575" cap="flat" cmpd="sng">
            <a:solidFill>
              <a:srgbClr val="980000"/>
            </a:solidFill>
            <a:prstDash val="solid"/>
            <a:round/>
            <a:headEnd type="none" w="sm" len="sm"/>
            <a:tailEnd type="triangle" w="med" len="med"/>
          </a:ln>
        </p:spPr>
      </p:cxnSp>
      <p:cxnSp>
        <p:nvCxnSpPr>
          <p:cNvPr id="3410" name="Google Shape;3410;p183"/>
          <p:cNvCxnSpPr>
            <a:stCxn id="3402" idx="4"/>
            <a:endCxn id="3399" idx="0"/>
          </p:cNvCxnSpPr>
          <p:nvPr/>
        </p:nvCxnSpPr>
        <p:spPr>
          <a:xfrm>
            <a:off x="1131650" y="2788282"/>
            <a:ext cx="381000" cy="422700"/>
          </a:xfrm>
          <a:prstGeom prst="straightConnector1">
            <a:avLst/>
          </a:prstGeom>
          <a:noFill/>
          <a:ln w="28575" cap="flat" cmpd="sng">
            <a:solidFill>
              <a:srgbClr val="980000"/>
            </a:solidFill>
            <a:prstDash val="solid"/>
            <a:round/>
            <a:headEnd type="none" w="sm" len="sm"/>
            <a:tailEnd type="triangle" w="med" len="med"/>
          </a:ln>
        </p:spPr>
      </p:cxnSp>
      <p:cxnSp>
        <p:nvCxnSpPr>
          <p:cNvPr id="3411" name="Google Shape;3411;p183"/>
          <p:cNvCxnSpPr>
            <a:stCxn id="3403" idx="5"/>
            <a:endCxn id="3401" idx="0"/>
          </p:cNvCxnSpPr>
          <p:nvPr/>
        </p:nvCxnSpPr>
        <p:spPr>
          <a:xfrm>
            <a:off x="3267706" y="2724138"/>
            <a:ext cx="283200" cy="486900"/>
          </a:xfrm>
          <a:prstGeom prst="straightConnector1">
            <a:avLst/>
          </a:prstGeom>
          <a:noFill/>
          <a:ln w="28575" cap="flat" cmpd="sng">
            <a:solidFill>
              <a:srgbClr val="980000"/>
            </a:solidFill>
            <a:prstDash val="solid"/>
            <a:round/>
            <a:headEnd type="none" w="sm" len="sm"/>
            <a:tailEnd type="triangle" w="med" len="med"/>
          </a:ln>
        </p:spPr>
      </p:cxnSp>
      <p:cxnSp>
        <p:nvCxnSpPr>
          <p:cNvPr id="3412" name="Google Shape;3412;p183"/>
          <p:cNvCxnSpPr>
            <a:cxnSpLocks/>
          </p:cNvCxnSpPr>
          <p:nvPr/>
        </p:nvCxnSpPr>
        <p:spPr>
          <a:xfrm>
            <a:off x="744900" y="3655421"/>
            <a:ext cx="329750" cy="422600"/>
          </a:xfrm>
          <a:prstGeom prst="straightConnector1">
            <a:avLst/>
          </a:prstGeom>
          <a:noFill/>
          <a:ln w="28575" cap="flat" cmpd="sng">
            <a:solidFill>
              <a:srgbClr val="980000"/>
            </a:solidFill>
            <a:prstDash val="solid"/>
            <a:round/>
            <a:headEnd type="none" w="sm" len="sm"/>
            <a:tailEnd type="triangle" w="med" len="med"/>
          </a:ln>
        </p:spPr>
      </p:cxnSp>
      <p:cxnSp>
        <p:nvCxnSpPr>
          <p:cNvPr id="3413" name="Google Shape;3413;p183"/>
          <p:cNvCxnSpPr>
            <a:stCxn id="3401" idx="4"/>
            <a:endCxn id="3398" idx="0"/>
          </p:cNvCxnSpPr>
          <p:nvPr/>
        </p:nvCxnSpPr>
        <p:spPr>
          <a:xfrm>
            <a:off x="3550848" y="36489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414" name="Google Shape;3414;p183"/>
          <p:cNvSpPr/>
          <p:nvPr/>
        </p:nvSpPr>
        <p:spPr>
          <a:xfrm>
            <a:off x="525900" y="32109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cxnSp>
        <p:nvCxnSpPr>
          <p:cNvPr id="3415" name="Google Shape;3415;p183"/>
          <p:cNvCxnSpPr>
            <a:endCxn id="3414" idx="0"/>
          </p:cNvCxnSpPr>
          <p:nvPr/>
        </p:nvCxnSpPr>
        <p:spPr>
          <a:xfrm flipH="1">
            <a:off x="744900" y="2788282"/>
            <a:ext cx="331500" cy="422700"/>
          </a:xfrm>
          <a:prstGeom prst="straightConnector1">
            <a:avLst/>
          </a:prstGeom>
          <a:noFill/>
          <a:ln w="28575" cap="flat" cmpd="sng">
            <a:solidFill>
              <a:srgbClr val="6AA84F"/>
            </a:solidFill>
            <a:prstDash val="solid"/>
            <a:round/>
            <a:headEnd type="none" w="sm" len="sm"/>
            <a:tailEnd type="triangle" w="med" len="med"/>
          </a:ln>
        </p:spPr>
      </p:cxnSp>
      <p:sp>
        <p:nvSpPr>
          <p:cNvPr id="3416" name="Google Shape;3416;p183"/>
          <p:cNvSpPr txBox="1"/>
          <p:nvPr/>
        </p:nvSpPr>
        <p:spPr>
          <a:xfrm>
            <a:off x="3722525" y="1443150"/>
            <a:ext cx="17142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work backwards: the right left rotate means you rotate left then 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18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2021 5D</a:t>
            </a:r>
            <a:endParaRPr/>
          </a:p>
        </p:txBody>
      </p:sp>
      <p:sp>
        <p:nvSpPr>
          <p:cNvPr id="3422" name="Google Shape;3422;p184"/>
          <p:cNvSpPr/>
          <p:nvPr/>
        </p:nvSpPr>
        <p:spPr>
          <a:xfrm>
            <a:off x="5145950" y="2956463"/>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84"/>
          <p:cNvSpPr/>
          <p:nvPr/>
        </p:nvSpPr>
        <p:spPr>
          <a:xfrm>
            <a:off x="6216580" y="29331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84"/>
          <p:cNvSpPr/>
          <p:nvPr/>
        </p:nvSpPr>
        <p:spPr>
          <a:xfrm>
            <a:off x="7176028" y="4391825"/>
            <a:ext cx="4428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425" name="Google Shape;3425;p184"/>
          <p:cNvSpPr/>
          <p:nvPr/>
        </p:nvSpPr>
        <p:spPr>
          <a:xfrm>
            <a:off x="7508399" y="367413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426" name="Google Shape;3426;p184"/>
          <p:cNvSpPr/>
          <p:nvPr/>
        </p:nvSpPr>
        <p:spPr>
          <a:xfrm>
            <a:off x="5675173" y="2207100"/>
            <a:ext cx="4428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427" name="Google Shape;3427;p184"/>
          <p:cNvSpPr/>
          <p:nvPr/>
        </p:nvSpPr>
        <p:spPr>
          <a:xfrm>
            <a:off x="7065716" y="295647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h=2</a:t>
            </a:r>
            <a:endParaRPr sz="1400" b="0" i="0" u="none" strike="noStrike" cap="none">
              <a:solidFill>
                <a:srgbClr val="000000"/>
              </a:solidFill>
              <a:latin typeface="Arial"/>
              <a:ea typeface="Arial"/>
              <a:cs typeface="Arial"/>
              <a:sym typeface="Arial"/>
            </a:endParaRPr>
          </a:p>
        </p:txBody>
      </p:sp>
      <p:sp>
        <p:nvSpPr>
          <p:cNvPr id="3428" name="Google Shape;3428;p184"/>
          <p:cNvSpPr/>
          <p:nvPr/>
        </p:nvSpPr>
        <p:spPr>
          <a:xfrm>
            <a:off x="6733320" y="36741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h=0</a:t>
            </a:r>
            <a:endParaRPr sz="1400" b="0" i="0" u="none" strike="noStrike" cap="none">
              <a:solidFill>
                <a:srgbClr val="000000"/>
              </a:solidFill>
              <a:latin typeface="Arial"/>
              <a:ea typeface="Arial"/>
              <a:cs typeface="Arial"/>
              <a:sym typeface="Arial"/>
            </a:endParaRPr>
          </a:p>
        </p:txBody>
      </p:sp>
      <p:sp>
        <p:nvSpPr>
          <p:cNvPr id="3429" name="Google Shape;3429;p184"/>
          <p:cNvSpPr/>
          <p:nvPr/>
        </p:nvSpPr>
        <p:spPr>
          <a:xfrm>
            <a:off x="6290617" y="142712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h=4</a:t>
            </a:r>
            <a:endParaRPr sz="1400" b="0" i="0" u="none" strike="noStrike" cap="none">
              <a:solidFill>
                <a:srgbClr val="000000"/>
              </a:solidFill>
              <a:latin typeface="Arial"/>
              <a:ea typeface="Arial"/>
              <a:cs typeface="Arial"/>
              <a:sym typeface="Arial"/>
            </a:endParaRPr>
          </a:p>
        </p:txBody>
      </p:sp>
      <p:sp>
        <p:nvSpPr>
          <p:cNvPr id="3430" name="Google Shape;3430;p184"/>
          <p:cNvSpPr/>
          <p:nvPr/>
        </p:nvSpPr>
        <p:spPr>
          <a:xfrm>
            <a:off x="7354425" y="208787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h=3</a:t>
            </a:r>
            <a:endParaRPr sz="1400" b="0" i="0" u="none" strike="noStrike" cap="none">
              <a:solidFill>
                <a:srgbClr val="000000"/>
              </a:solidFill>
              <a:latin typeface="Arial"/>
              <a:ea typeface="Arial"/>
              <a:cs typeface="Arial"/>
              <a:sym typeface="Arial"/>
            </a:endParaRPr>
          </a:p>
        </p:txBody>
      </p:sp>
      <p:sp>
        <p:nvSpPr>
          <p:cNvPr id="3431" name="Google Shape;3431;p184"/>
          <p:cNvSpPr/>
          <p:nvPr/>
        </p:nvSpPr>
        <p:spPr>
          <a:xfrm>
            <a:off x="8108401" y="284420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cxnSp>
        <p:nvCxnSpPr>
          <p:cNvPr id="3432" name="Google Shape;3432;p184"/>
          <p:cNvCxnSpPr>
            <a:stCxn id="3427" idx="3"/>
            <a:endCxn id="3428" idx="0"/>
          </p:cNvCxnSpPr>
          <p:nvPr/>
        </p:nvCxnSpPr>
        <p:spPr>
          <a:xfrm flipH="1">
            <a:off x="6954763" y="3330331"/>
            <a:ext cx="175800" cy="343800"/>
          </a:xfrm>
          <a:prstGeom prst="straightConnector1">
            <a:avLst/>
          </a:prstGeom>
          <a:noFill/>
          <a:ln w="28575" cap="flat" cmpd="sng">
            <a:solidFill>
              <a:srgbClr val="6AA84F"/>
            </a:solidFill>
            <a:prstDash val="solid"/>
            <a:round/>
            <a:headEnd type="none" w="sm" len="sm"/>
            <a:tailEnd type="triangle" w="med" len="med"/>
          </a:ln>
        </p:spPr>
      </p:cxnSp>
      <p:cxnSp>
        <p:nvCxnSpPr>
          <p:cNvPr id="3433" name="Google Shape;3433;p184"/>
          <p:cNvCxnSpPr>
            <a:stCxn id="3426" idx="4"/>
            <a:endCxn id="3422" idx="0"/>
          </p:cNvCxnSpPr>
          <p:nvPr/>
        </p:nvCxnSpPr>
        <p:spPr>
          <a:xfrm flipH="1">
            <a:off x="5367373" y="2645100"/>
            <a:ext cx="529200" cy="311400"/>
          </a:xfrm>
          <a:prstGeom prst="straightConnector1">
            <a:avLst/>
          </a:prstGeom>
          <a:noFill/>
          <a:ln w="28575" cap="flat" cmpd="sng">
            <a:solidFill>
              <a:srgbClr val="6AA84F"/>
            </a:solidFill>
            <a:prstDash val="solid"/>
            <a:round/>
            <a:headEnd type="none" w="sm" len="sm"/>
            <a:tailEnd type="triangle" w="med" len="med"/>
          </a:ln>
        </p:spPr>
      </p:cxnSp>
      <p:cxnSp>
        <p:nvCxnSpPr>
          <p:cNvPr id="3434" name="Google Shape;3434;p184"/>
          <p:cNvCxnSpPr>
            <a:stCxn id="3425" idx="3"/>
            <a:endCxn id="3424" idx="0"/>
          </p:cNvCxnSpPr>
          <p:nvPr/>
        </p:nvCxnSpPr>
        <p:spPr>
          <a:xfrm flipH="1">
            <a:off x="7397446" y="4047994"/>
            <a:ext cx="175800" cy="343800"/>
          </a:xfrm>
          <a:prstGeom prst="straightConnector1">
            <a:avLst/>
          </a:prstGeom>
          <a:noFill/>
          <a:ln w="28575" cap="flat" cmpd="sng">
            <a:solidFill>
              <a:srgbClr val="6AA84F"/>
            </a:solidFill>
            <a:prstDash val="solid"/>
            <a:round/>
            <a:headEnd type="none" w="sm" len="sm"/>
            <a:tailEnd type="triangle" w="med" len="med"/>
          </a:ln>
        </p:spPr>
      </p:cxnSp>
      <p:cxnSp>
        <p:nvCxnSpPr>
          <p:cNvPr id="3435" name="Google Shape;3435;p184"/>
          <p:cNvCxnSpPr>
            <a:stCxn id="3430" idx="3"/>
            <a:endCxn id="3427" idx="0"/>
          </p:cNvCxnSpPr>
          <p:nvPr/>
        </p:nvCxnSpPr>
        <p:spPr>
          <a:xfrm flipH="1">
            <a:off x="7286972" y="2461731"/>
            <a:ext cx="132300" cy="494700"/>
          </a:xfrm>
          <a:prstGeom prst="straightConnector1">
            <a:avLst/>
          </a:prstGeom>
          <a:noFill/>
          <a:ln w="28575" cap="flat" cmpd="sng">
            <a:solidFill>
              <a:srgbClr val="6AA84F"/>
            </a:solidFill>
            <a:prstDash val="solid"/>
            <a:round/>
            <a:headEnd type="none" w="sm" len="sm"/>
            <a:tailEnd type="triangle" w="med" len="med"/>
          </a:ln>
        </p:spPr>
      </p:cxnSp>
      <p:cxnSp>
        <p:nvCxnSpPr>
          <p:cNvPr id="3436" name="Google Shape;3436;p184"/>
          <p:cNvCxnSpPr>
            <a:endCxn id="3437" idx="1"/>
          </p:cNvCxnSpPr>
          <p:nvPr/>
        </p:nvCxnSpPr>
        <p:spPr>
          <a:xfrm>
            <a:off x="8381016" y="3282119"/>
            <a:ext cx="338400" cy="418500"/>
          </a:xfrm>
          <a:prstGeom prst="straightConnector1">
            <a:avLst/>
          </a:prstGeom>
          <a:noFill/>
          <a:ln w="28575" cap="flat" cmpd="sng">
            <a:solidFill>
              <a:srgbClr val="980000"/>
            </a:solidFill>
            <a:prstDash val="solid"/>
            <a:round/>
            <a:headEnd type="none" w="sm" len="sm"/>
            <a:tailEnd type="triangle" w="med" len="med"/>
          </a:ln>
        </p:spPr>
      </p:cxnSp>
      <p:cxnSp>
        <p:nvCxnSpPr>
          <p:cNvPr id="3438" name="Google Shape;3438;p184"/>
          <p:cNvCxnSpPr/>
          <p:nvPr/>
        </p:nvCxnSpPr>
        <p:spPr>
          <a:xfrm>
            <a:off x="6658730" y="1815363"/>
            <a:ext cx="821400" cy="294600"/>
          </a:xfrm>
          <a:prstGeom prst="straightConnector1">
            <a:avLst/>
          </a:prstGeom>
          <a:noFill/>
          <a:ln w="28575" cap="flat" cmpd="sng">
            <a:solidFill>
              <a:srgbClr val="980000"/>
            </a:solidFill>
            <a:prstDash val="solid"/>
            <a:round/>
            <a:headEnd type="none" w="sm" len="sm"/>
            <a:tailEnd type="triangle" w="med" len="med"/>
          </a:ln>
        </p:spPr>
      </p:cxnSp>
      <p:cxnSp>
        <p:nvCxnSpPr>
          <p:cNvPr id="3439" name="Google Shape;3439;p184"/>
          <p:cNvCxnSpPr>
            <a:endCxn id="3431" idx="1"/>
          </p:cNvCxnSpPr>
          <p:nvPr/>
        </p:nvCxnSpPr>
        <p:spPr>
          <a:xfrm>
            <a:off x="7619148" y="2513844"/>
            <a:ext cx="554100" cy="394500"/>
          </a:xfrm>
          <a:prstGeom prst="straightConnector1">
            <a:avLst/>
          </a:prstGeom>
          <a:noFill/>
          <a:ln w="28575" cap="flat" cmpd="sng">
            <a:solidFill>
              <a:srgbClr val="980000"/>
            </a:solidFill>
            <a:prstDash val="solid"/>
            <a:round/>
            <a:headEnd type="none" w="sm" len="sm"/>
            <a:tailEnd type="triangle" w="med" len="med"/>
          </a:ln>
        </p:spPr>
      </p:cxnSp>
      <p:cxnSp>
        <p:nvCxnSpPr>
          <p:cNvPr id="3440" name="Google Shape;3440;p184"/>
          <p:cNvCxnSpPr>
            <a:stCxn id="3426" idx="4"/>
            <a:endCxn id="3423" idx="0"/>
          </p:cNvCxnSpPr>
          <p:nvPr/>
        </p:nvCxnSpPr>
        <p:spPr>
          <a:xfrm>
            <a:off x="5896573" y="2645100"/>
            <a:ext cx="541500" cy="288000"/>
          </a:xfrm>
          <a:prstGeom prst="straightConnector1">
            <a:avLst/>
          </a:prstGeom>
          <a:noFill/>
          <a:ln w="28575" cap="flat" cmpd="sng">
            <a:solidFill>
              <a:srgbClr val="980000"/>
            </a:solidFill>
            <a:prstDash val="solid"/>
            <a:round/>
            <a:headEnd type="none" w="sm" len="sm"/>
            <a:tailEnd type="triangle" w="med" len="med"/>
          </a:ln>
        </p:spPr>
      </p:cxnSp>
      <p:cxnSp>
        <p:nvCxnSpPr>
          <p:cNvPr id="3441" name="Google Shape;3441;p184"/>
          <p:cNvCxnSpPr>
            <a:stCxn id="3427" idx="5"/>
            <a:endCxn id="3425" idx="0"/>
          </p:cNvCxnSpPr>
          <p:nvPr/>
        </p:nvCxnSpPr>
        <p:spPr>
          <a:xfrm>
            <a:off x="7443669" y="3330331"/>
            <a:ext cx="286200" cy="343800"/>
          </a:xfrm>
          <a:prstGeom prst="straightConnector1">
            <a:avLst/>
          </a:prstGeom>
          <a:noFill/>
          <a:ln w="28575" cap="flat" cmpd="sng">
            <a:solidFill>
              <a:srgbClr val="980000"/>
            </a:solidFill>
            <a:prstDash val="solid"/>
            <a:round/>
            <a:headEnd type="none" w="sm" len="sm"/>
            <a:tailEnd type="triangle" w="med" len="med"/>
          </a:ln>
        </p:spPr>
      </p:cxnSp>
      <p:sp>
        <p:nvSpPr>
          <p:cNvPr id="3437" name="Google Shape;3437;p184"/>
          <p:cNvSpPr/>
          <p:nvPr/>
        </p:nvSpPr>
        <p:spPr>
          <a:xfrm>
            <a:off x="8654569" y="363647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42" name="Google Shape;3442;p184"/>
          <p:cNvCxnSpPr>
            <a:stCxn id="3429" idx="3"/>
          </p:cNvCxnSpPr>
          <p:nvPr/>
        </p:nvCxnSpPr>
        <p:spPr>
          <a:xfrm flipH="1">
            <a:off x="5955564" y="1800981"/>
            <a:ext cx="399900" cy="406200"/>
          </a:xfrm>
          <a:prstGeom prst="straightConnector1">
            <a:avLst/>
          </a:prstGeom>
          <a:noFill/>
          <a:ln w="28575" cap="flat" cmpd="sng">
            <a:solidFill>
              <a:srgbClr val="6AA84F"/>
            </a:solidFill>
            <a:prstDash val="solid"/>
            <a:round/>
            <a:headEnd type="none" w="sm" len="sm"/>
            <a:tailEnd type="triangle" w="med" len="med"/>
          </a:ln>
        </p:spPr>
      </p:cxnSp>
      <p:cxnSp>
        <p:nvCxnSpPr>
          <p:cNvPr id="3443" name="Google Shape;3443;p184"/>
          <p:cNvCxnSpPr/>
          <p:nvPr/>
        </p:nvCxnSpPr>
        <p:spPr>
          <a:xfrm>
            <a:off x="4100550" y="2806800"/>
            <a:ext cx="909900" cy="0"/>
          </a:xfrm>
          <a:prstGeom prst="straightConnector1">
            <a:avLst/>
          </a:prstGeom>
          <a:noFill/>
          <a:ln w="38100" cap="flat" cmpd="sng">
            <a:solidFill>
              <a:schemeClr val="dk2"/>
            </a:solidFill>
            <a:prstDash val="solid"/>
            <a:round/>
            <a:headEnd type="none" w="sm" len="sm"/>
            <a:tailEnd type="triangle" w="med" len="med"/>
          </a:ln>
        </p:spPr>
      </p:cxnSp>
      <p:sp>
        <p:nvSpPr>
          <p:cNvPr id="3444" name="Google Shape;3444;p184"/>
          <p:cNvSpPr/>
          <p:nvPr/>
        </p:nvSpPr>
        <p:spPr>
          <a:xfrm>
            <a:off x="347650" y="28911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84"/>
          <p:cNvSpPr/>
          <p:nvPr/>
        </p:nvSpPr>
        <p:spPr>
          <a:xfrm>
            <a:off x="1418280" y="286787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184"/>
          <p:cNvSpPr/>
          <p:nvPr/>
        </p:nvSpPr>
        <p:spPr>
          <a:xfrm>
            <a:off x="2518341" y="4141950"/>
            <a:ext cx="4428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447" name="Google Shape;3447;p184"/>
          <p:cNvSpPr/>
          <p:nvPr/>
        </p:nvSpPr>
        <p:spPr>
          <a:xfrm>
            <a:off x="2883061" y="35206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84"/>
          <p:cNvSpPr/>
          <p:nvPr/>
        </p:nvSpPr>
        <p:spPr>
          <a:xfrm>
            <a:off x="857248" y="2044700"/>
            <a:ext cx="4428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h=1</a:t>
            </a:r>
            <a:endParaRPr sz="1400" b="0" i="0" u="none" strike="noStrike" cap="none">
              <a:solidFill>
                <a:srgbClr val="000000"/>
              </a:solidFill>
              <a:latin typeface="Arial"/>
              <a:ea typeface="Arial"/>
              <a:cs typeface="Arial"/>
              <a:sym typeface="Arial"/>
            </a:endParaRPr>
          </a:p>
        </p:txBody>
      </p:sp>
      <p:sp>
        <p:nvSpPr>
          <p:cNvPr id="3449" name="Google Shape;3449;p184"/>
          <p:cNvSpPr/>
          <p:nvPr/>
        </p:nvSpPr>
        <p:spPr>
          <a:xfrm>
            <a:off x="2622391" y="195250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h=4</a:t>
            </a:r>
            <a:endParaRPr sz="1400" b="0" i="0" u="none" strike="noStrike" cap="none">
              <a:solidFill>
                <a:srgbClr val="000000"/>
              </a:solidFill>
              <a:latin typeface="Arial"/>
              <a:ea typeface="Arial"/>
              <a:cs typeface="Arial"/>
              <a:sym typeface="Arial"/>
            </a:endParaRPr>
          </a:p>
        </p:txBody>
      </p:sp>
      <p:sp>
        <p:nvSpPr>
          <p:cNvPr id="3450" name="Google Shape;3450;p184"/>
          <p:cNvSpPr/>
          <p:nvPr/>
        </p:nvSpPr>
        <p:spPr>
          <a:xfrm>
            <a:off x="2297058" y="28684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84"/>
          <p:cNvSpPr/>
          <p:nvPr/>
        </p:nvSpPr>
        <p:spPr>
          <a:xfrm>
            <a:off x="1492317" y="13618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h=5</a:t>
            </a:r>
            <a:endParaRPr sz="1400" b="0" i="0" u="none" strike="noStrike" cap="none">
              <a:solidFill>
                <a:srgbClr val="000000"/>
              </a:solidFill>
              <a:latin typeface="Arial"/>
              <a:ea typeface="Arial"/>
              <a:cs typeface="Arial"/>
              <a:sym typeface="Arial"/>
            </a:endParaRPr>
          </a:p>
        </p:txBody>
      </p:sp>
      <p:sp>
        <p:nvSpPr>
          <p:cNvPr id="3452" name="Google Shape;3452;p184"/>
          <p:cNvSpPr/>
          <p:nvPr/>
        </p:nvSpPr>
        <p:spPr>
          <a:xfrm>
            <a:off x="3171462" y="2827088"/>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184"/>
          <p:cNvSpPr/>
          <p:nvPr/>
        </p:nvSpPr>
        <p:spPr>
          <a:xfrm>
            <a:off x="3692439" y="3520650"/>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54" name="Google Shape;3454;p184"/>
          <p:cNvCxnSpPr>
            <a:stCxn id="3449" idx="4"/>
            <a:endCxn id="3450" idx="0"/>
          </p:cNvCxnSpPr>
          <p:nvPr/>
        </p:nvCxnSpPr>
        <p:spPr>
          <a:xfrm flipH="1">
            <a:off x="2518591" y="2390500"/>
            <a:ext cx="325200" cy="477900"/>
          </a:xfrm>
          <a:prstGeom prst="straightConnector1">
            <a:avLst/>
          </a:prstGeom>
          <a:noFill/>
          <a:ln w="28575" cap="flat" cmpd="sng">
            <a:solidFill>
              <a:srgbClr val="6AA84F"/>
            </a:solidFill>
            <a:prstDash val="solid"/>
            <a:round/>
            <a:headEnd type="none" w="sm" len="sm"/>
            <a:tailEnd type="triangle" w="med" len="med"/>
          </a:ln>
        </p:spPr>
      </p:cxnSp>
      <p:cxnSp>
        <p:nvCxnSpPr>
          <p:cNvPr id="3455" name="Google Shape;3455;p184"/>
          <p:cNvCxnSpPr>
            <a:stCxn id="3448" idx="4"/>
            <a:endCxn id="3444" idx="0"/>
          </p:cNvCxnSpPr>
          <p:nvPr/>
        </p:nvCxnSpPr>
        <p:spPr>
          <a:xfrm flipH="1">
            <a:off x="568948" y="2482700"/>
            <a:ext cx="509700" cy="408600"/>
          </a:xfrm>
          <a:prstGeom prst="straightConnector1">
            <a:avLst/>
          </a:prstGeom>
          <a:noFill/>
          <a:ln w="28575" cap="flat" cmpd="sng">
            <a:solidFill>
              <a:srgbClr val="6AA84F"/>
            </a:solidFill>
            <a:prstDash val="solid"/>
            <a:round/>
            <a:headEnd type="none" w="sm" len="sm"/>
            <a:tailEnd type="triangle" w="med" len="med"/>
          </a:ln>
        </p:spPr>
      </p:cxnSp>
      <p:cxnSp>
        <p:nvCxnSpPr>
          <p:cNvPr id="3456" name="Google Shape;3456;p184"/>
          <p:cNvCxnSpPr>
            <a:stCxn id="3447" idx="3"/>
            <a:endCxn id="3446" idx="0"/>
          </p:cNvCxnSpPr>
          <p:nvPr/>
        </p:nvCxnSpPr>
        <p:spPr>
          <a:xfrm flipH="1">
            <a:off x="2739708" y="3894506"/>
            <a:ext cx="208200" cy="247500"/>
          </a:xfrm>
          <a:prstGeom prst="straightConnector1">
            <a:avLst/>
          </a:prstGeom>
          <a:noFill/>
          <a:ln w="28575" cap="flat" cmpd="sng">
            <a:solidFill>
              <a:srgbClr val="6AA84F"/>
            </a:solidFill>
            <a:prstDash val="solid"/>
            <a:round/>
            <a:headEnd type="none" w="sm" len="sm"/>
            <a:tailEnd type="triangle" w="med" len="med"/>
          </a:ln>
        </p:spPr>
      </p:cxnSp>
      <p:cxnSp>
        <p:nvCxnSpPr>
          <p:cNvPr id="3457" name="Google Shape;3457;p184"/>
          <p:cNvCxnSpPr>
            <a:stCxn id="3452" idx="4"/>
            <a:endCxn id="3447" idx="0"/>
          </p:cNvCxnSpPr>
          <p:nvPr/>
        </p:nvCxnSpPr>
        <p:spPr>
          <a:xfrm flipH="1">
            <a:off x="3104562" y="3265088"/>
            <a:ext cx="288300" cy="255600"/>
          </a:xfrm>
          <a:prstGeom prst="straightConnector1">
            <a:avLst/>
          </a:prstGeom>
          <a:noFill/>
          <a:ln w="28575" cap="flat" cmpd="sng">
            <a:solidFill>
              <a:srgbClr val="6AA84F"/>
            </a:solidFill>
            <a:prstDash val="solid"/>
            <a:round/>
            <a:headEnd type="none" w="sm" len="sm"/>
            <a:tailEnd type="triangle" w="med" len="med"/>
          </a:ln>
        </p:spPr>
      </p:cxnSp>
      <p:cxnSp>
        <p:nvCxnSpPr>
          <p:cNvPr id="3458" name="Google Shape;3458;p184"/>
          <p:cNvCxnSpPr>
            <a:stCxn id="3453" idx="4"/>
            <a:endCxn id="3459" idx="1"/>
          </p:cNvCxnSpPr>
          <p:nvPr/>
        </p:nvCxnSpPr>
        <p:spPr>
          <a:xfrm>
            <a:off x="3913839" y="3958650"/>
            <a:ext cx="196800" cy="183300"/>
          </a:xfrm>
          <a:prstGeom prst="straightConnector1">
            <a:avLst/>
          </a:prstGeom>
          <a:noFill/>
          <a:ln w="28575" cap="flat" cmpd="sng">
            <a:solidFill>
              <a:srgbClr val="980000"/>
            </a:solidFill>
            <a:prstDash val="solid"/>
            <a:round/>
            <a:headEnd type="none" w="sm" len="sm"/>
            <a:tailEnd type="triangle" w="med" len="med"/>
          </a:ln>
        </p:spPr>
      </p:cxnSp>
      <p:cxnSp>
        <p:nvCxnSpPr>
          <p:cNvPr id="3460" name="Google Shape;3460;p184"/>
          <p:cNvCxnSpPr/>
          <p:nvPr/>
        </p:nvCxnSpPr>
        <p:spPr>
          <a:xfrm>
            <a:off x="1860430" y="1750088"/>
            <a:ext cx="821400" cy="294600"/>
          </a:xfrm>
          <a:prstGeom prst="straightConnector1">
            <a:avLst/>
          </a:prstGeom>
          <a:noFill/>
          <a:ln w="28575" cap="flat" cmpd="sng">
            <a:solidFill>
              <a:srgbClr val="980000"/>
            </a:solidFill>
            <a:prstDash val="solid"/>
            <a:round/>
            <a:headEnd type="none" w="sm" len="sm"/>
            <a:tailEnd type="triangle" w="med" len="med"/>
          </a:ln>
        </p:spPr>
      </p:cxnSp>
      <p:cxnSp>
        <p:nvCxnSpPr>
          <p:cNvPr id="3461" name="Google Shape;3461;p184"/>
          <p:cNvCxnSpPr>
            <a:stCxn id="3452" idx="5"/>
            <a:endCxn id="3453" idx="1"/>
          </p:cNvCxnSpPr>
          <p:nvPr/>
        </p:nvCxnSpPr>
        <p:spPr>
          <a:xfrm>
            <a:off x="3549415" y="3200944"/>
            <a:ext cx="207900" cy="383700"/>
          </a:xfrm>
          <a:prstGeom prst="straightConnector1">
            <a:avLst/>
          </a:prstGeom>
          <a:noFill/>
          <a:ln w="28575" cap="flat" cmpd="sng">
            <a:solidFill>
              <a:srgbClr val="980000"/>
            </a:solidFill>
            <a:prstDash val="solid"/>
            <a:round/>
            <a:headEnd type="none" w="sm" len="sm"/>
            <a:tailEnd type="triangle" w="med" len="med"/>
          </a:ln>
        </p:spPr>
      </p:cxnSp>
      <p:cxnSp>
        <p:nvCxnSpPr>
          <p:cNvPr id="3462" name="Google Shape;3462;p184"/>
          <p:cNvCxnSpPr>
            <a:stCxn id="3448" idx="4"/>
            <a:endCxn id="3445" idx="0"/>
          </p:cNvCxnSpPr>
          <p:nvPr/>
        </p:nvCxnSpPr>
        <p:spPr>
          <a:xfrm>
            <a:off x="1078648" y="2482700"/>
            <a:ext cx="561000" cy="385200"/>
          </a:xfrm>
          <a:prstGeom prst="straightConnector1">
            <a:avLst/>
          </a:prstGeom>
          <a:noFill/>
          <a:ln w="28575" cap="flat" cmpd="sng">
            <a:solidFill>
              <a:srgbClr val="980000"/>
            </a:solidFill>
            <a:prstDash val="solid"/>
            <a:round/>
            <a:headEnd type="none" w="sm" len="sm"/>
            <a:tailEnd type="triangle" w="med" len="med"/>
          </a:ln>
        </p:spPr>
      </p:cxnSp>
      <p:cxnSp>
        <p:nvCxnSpPr>
          <p:cNvPr id="3463" name="Google Shape;3463;p184"/>
          <p:cNvCxnSpPr>
            <a:stCxn id="3449" idx="4"/>
            <a:endCxn id="3452" idx="0"/>
          </p:cNvCxnSpPr>
          <p:nvPr/>
        </p:nvCxnSpPr>
        <p:spPr>
          <a:xfrm>
            <a:off x="2843791" y="2390500"/>
            <a:ext cx="549000" cy="436500"/>
          </a:xfrm>
          <a:prstGeom prst="straightConnector1">
            <a:avLst/>
          </a:prstGeom>
          <a:noFill/>
          <a:ln w="28575" cap="flat" cmpd="sng">
            <a:solidFill>
              <a:srgbClr val="980000"/>
            </a:solidFill>
            <a:prstDash val="solid"/>
            <a:round/>
            <a:headEnd type="none" w="sm" len="sm"/>
            <a:tailEnd type="triangle" w="med" len="med"/>
          </a:ln>
        </p:spPr>
      </p:cxnSp>
      <p:sp>
        <p:nvSpPr>
          <p:cNvPr id="3459" name="Google Shape;3459;p184"/>
          <p:cNvSpPr/>
          <p:nvPr/>
        </p:nvSpPr>
        <p:spPr>
          <a:xfrm>
            <a:off x="4045857" y="4077725"/>
            <a:ext cx="4428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64" name="Google Shape;3464;p184"/>
          <p:cNvCxnSpPr>
            <a:stCxn id="3451" idx="3"/>
          </p:cNvCxnSpPr>
          <p:nvPr/>
        </p:nvCxnSpPr>
        <p:spPr>
          <a:xfrm flipH="1">
            <a:off x="1157264" y="1735706"/>
            <a:ext cx="399900" cy="406200"/>
          </a:xfrm>
          <a:prstGeom prst="straightConnector1">
            <a:avLst/>
          </a:prstGeom>
          <a:noFill/>
          <a:ln w="28575" cap="flat" cmpd="sng">
            <a:solidFill>
              <a:srgbClr val="6AA84F"/>
            </a:solidFill>
            <a:prstDash val="solid"/>
            <a:round/>
            <a:headEnd type="none" w="sm" len="sm"/>
            <a:tailEnd type="triangle" w="med" len="med"/>
          </a:ln>
        </p:spPr>
      </p:cxnSp>
      <p:sp>
        <p:nvSpPr>
          <p:cNvPr id="3465" name="Google Shape;3465;p184"/>
          <p:cNvSpPr txBox="1"/>
          <p:nvPr/>
        </p:nvSpPr>
        <p:spPr>
          <a:xfrm>
            <a:off x="3722525" y="1443150"/>
            <a:ext cx="17142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work backwards: the right left rotate means you rotate left then 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24"/>
        <p:cNvGrpSpPr/>
        <p:nvPr/>
      </p:nvGrpSpPr>
      <p:grpSpPr>
        <a:xfrm>
          <a:off x="0" y="0"/>
          <a:ext cx="0" cy="0"/>
          <a:chOff x="0" y="0"/>
          <a:chExt cx="0" cy="0"/>
        </a:xfrm>
      </p:grpSpPr>
      <p:sp>
        <p:nvSpPr>
          <p:cNvPr id="2825" name="Google Shape;2825;p131"/>
          <p:cNvSpPr/>
          <p:nvPr/>
        </p:nvSpPr>
        <p:spPr>
          <a:xfrm>
            <a:off x="173355" y="182880"/>
            <a:ext cx="8793300" cy="4783500"/>
          </a:xfrm>
          <a:prstGeom prst="rect">
            <a:avLst/>
          </a:pr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131"/>
          <p:cNvSpPr/>
          <p:nvPr/>
        </p:nvSpPr>
        <p:spPr>
          <a:xfrm>
            <a:off x="173355" y="182880"/>
            <a:ext cx="8793300" cy="4783500"/>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27" name="Google Shape;2827;p131"/>
          <p:cNvCxnSpPr/>
          <p:nvPr/>
        </p:nvCxnSpPr>
        <p:spPr>
          <a:xfrm>
            <a:off x="1483995" y="2800350"/>
            <a:ext cx="6172200" cy="0"/>
          </a:xfrm>
          <a:prstGeom prst="straightConnector1">
            <a:avLst/>
          </a:prstGeom>
          <a:noFill/>
          <a:ln w="10000" cap="flat" cmpd="sng">
            <a:solidFill>
              <a:srgbClr val="FFFFFF"/>
            </a:solidFill>
            <a:prstDash val="solid"/>
            <a:round/>
            <a:headEnd type="none" w="sm" len="sm"/>
            <a:tailEnd type="none" w="sm" len="sm"/>
          </a:ln>
        </p:spPr>
      </p:cxnSp>
      <p:sp>
        <p:nvSpPr>
          <p:cNvPr id="2828" name="Google Shape;2828;p131"/>
          <p:cNvSpPr/>
          <p:nvPr/>
        </p:nvSpPr>
        <p:spPr>
          <a:xfrm>
            <a:off x="173355" y="182880"/>
            <a:ext cx="8793300" cy="4783500"/>
          </a:xfrm>
          <a:prstGeom prst="rect">
            <a:avLst/>
          </a:prstGeom>
          <a:solidFill>
            <a:schemeClr val="accen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131"/>
          <p:cNvSpPr txBox="1">
            <a:spLocks noGrp="1"/>
          </p:cNvSpPr>
          <p:nvPr>
            <p:ph type="title"/>
          </p:nvPr>
        </p:nvSpPr>
        <p:spPr>
          <a:xfrm>
            <a:off x="1330019" y="2232974"/>
            <a:ext cx="6480300" cy="6774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85000"/>
              </a:lnSpc>
              <a:spcBef>
                <a:spcPts val="0"/>
              </a:spcBef>
              <a:spcAft>
                <a:spcPts val="0"/>
              </a:spcAft>
              <a:buClr>
                <a:schemeClr val="lt1"/>
              </a:buClr>
              <a:buSzPct val="100000"/>
              <a:buFont typeface="Calibri"/>
              <a:buNone/>
            </a:pPr>
            <a:r>
              <a:rPr lang="en" sz="4500" b="1">
                <a:solidFill>
                  <a:schemeClr val="lt1"/>
                </a:solidFill>
              </a:rPr>
              <a:t>MIDTERM SORTING</a:t>
            </a:r>
            <a:br>
              <a:rPr lang="en" sz="4500" b="1">
                <a:solidFill>
                  <a:schemeClr val="lt1"/>
                </a:solidFill>
              </a:rPr>
            </a:br>
            <a:r>
              <a:rPr lang="en" sz="4500" b="1">
                <a:solidFill>
                  <a:schemeClr val="lt1"/>
                </a:solidFill>
              </a:rPr>
              <a:t>(CS2040S 2021 MIDTERM)</a:t>
            </a:r>
            <a:endParaRPr sz="3000" b="1" cap="none">
              <a:solidFill>
                <a:schemeClr val="lt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pic>
        <p:nvPicPr>
          <p:cNvPr id="2834" name="Google Shape;2834;p132"/>
          <p:cNvPicPr preferRelativeResize="0"/>
          <p:nvPr/>
        </p:nvPicPr>
        <p:blipFill rotWithShape="1">
          <a:blip r:embed="rId3">
            <a:alphaModFix/>
          </a:blip>
          <a:srcRect/>
          <a:stretch/>
        </p:blipFill>
        <p:spPr>
          <a:xfrm>
            <a:off x="0" y="0"/>
            <a:ext cx="4056475" cy="3784600"/>
          </a:xfrm>
          <a:prstGeom prst="rect">
            <a:avLst/>
          </a:prstGeom>
          <a:noFill/>
          <a:ln>
            <a:noFill/>
          </a:ln>
        </p:spPr>
      </p:pic>
      <p:pic>
        <p:nvPicPr>
          <p:cNvPr id="2835" name="Google Shape;2835;p132"/>
          <p:cNvPicPr preferRelativeResize="0"/>
          <p:nvPr/>
        </p:nvPicPr>
        <p:blipFill rotWithShape="1">
          <a:blip r:embed="rId4">
            <a:alphaModFix/>
          </a:blip>
          <a:srcRect/>
          <a:stretch/>
        </p:blipFill>
        <p:spPr>
          <a:xfrm>
            <a:off x="2598600" y="3324499"/>
            <a:ext cx="6545399" cy="177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5"/>
          <p:cNvSpPr/>
          <p:nvPr/>
        </p:nvSpPr>
        <p:spPr>
          <a:xfrm>
            <a:off x="696200" y="12573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5"/>
          <p:cNvSpPr/>
          <p:nvPr/>
        </p:nvSpPr>
        <p:spPr>
          <a:xfrm>
            <a:off x="2157850" y="18946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5"/>
          <p:cNvSpPr/>
          <p:nvPr/>
        </p:nvSpPr>
        <p:spPr>
          <a:xfrm>
            <a:off x="1281550" y="2621975"/>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5"/>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5"/>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5"/>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5"/>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5"/>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5"/>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5"/>
          <p:cNvSpPr/>
          <p:nvPr/>
        </p:nvSpPr>
        <p:spPr>
          <a:xfrm>
            <a:off x="983675" y="39139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6" name="Google Shape;336;p15"/>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337" name="Google Shape;337;p15"/>
          <p:cNvCxnSpPr>
            <a:stCxn id="329"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338" name="Google Shape;338;p15"/>
          <p:cNvCxnSpPr>
            <a:stCxn id="328" idx="6"/>
          </p:cNvCxnSpPr>
          <p:nvPr/>
        </p:nvCxnSpPr>
        <p:spPr>
          <a:xfrm>
            <a:off x="1465150" y="2713775"/>
            <a:ext cx="1620900" cy="0"/>
          </a:xfrm>
          <a:prstGeom prst="straightConnector1">
            <a:avLst/>
          </a:prstGeom>
          <a:noFill/>
          <a:ln w="28575" cap="flat" cmpd="sng">
            <a:solidFill>
              <a:srgbClr val="B7B7B7"/>
            </a:solidFill>
            <a:prstDash val="dash"/>
            <a:round/>
            <a:headEnd type="none" w="sm" len="sm"/>
            <a:tailEnd type="none" w="sm" len="sm"/>
          </a:ln>
        </p:spPr>
      </p:cxnSp>
      <p:cxnSp>
        <p:nvCxnSpPr>
          <p:cNvPr id="339" name="Google Shape;339;p15"/>
          <p:cNvCxnSpPr>
            <a:stCxn id="328" idx="2"/>
          </p:cNvCxnSpPr>
          <p:nvPr/>
        </p:nvCxnSpPr>
        <p:spPr>
          <a:xfrm rot="10800000">
            <a:off x="-62450" y="2713775"/>
            <a:ext cx="1344000" cy="0"/>
          </a:xfrm>
          <a:prstGeom prst="straightConnector1">
            <a:avLst/>
          </a:prstGeom>
          <a:noFill/>
          <a:ln w="28575" cap="flat" cmpd="sng">
            <a:solidFill>
              <a:srgbClr val="B7B7B7"/>
            </a:solidFill>
            <a:prstDash val="dash"/>
            <a:round/>
            <a:headEnd type="none" w="sm" len="sm"/>
            <a:tailEnd type="none" w="sm" len="sm"/>
          </a:ln>
        </p:spPr>
      </p:cxnSp>
      <p:cxnSp>
        <p:nvCxnSpPr>
          <p:cNvPr id="340" name="Google Shape;340;p15"/>
          <p:cNvCxnSpPr>
            <a:stCxn id="335" idx="0"/>
          </p:cNvCxnSpPr>
          <p:nvPr/>
        </p:nvCxnSpPr>
        <p:spPr>
          <a:xfrm rot="10800000">
            <a:off x="1075475" y="2712100"/>
            <a:ext cx="0" cy="1201800"/>
          </a:xfrm>
          <a:prstGeom prst="straightConnector1">
            <a:avLst/>
          </a:prstGeom>
          <a:noFill/>
          <a:ln w="28575" cap="flat" cmpd="sng">
            <a:solidFill>
              <a:srgbClr val="B7B7B7"/>
            </a:solidFill>
            <a:prstDash val="dash"/>
            <a:round/>
            <a:headEnd type="none" w="sm" len="sm"/>
            <a:tailEnd type="none" w="sm" len="sm"/>
          </a:ln>
        </p:spPr>
      </p:cxnSp>
      <p:cxnSp>
        <p:nvCxnSpPr>
          <p:cNvPr id="341" name="Google Shape;341;p15"/>
          <p:cNvCxnSpPr>
            <a:stCxn id="335" idx="4"/>
          </p:cNvCxnSpPr>
          <p:nvPr/>
        </p:nvCxnSpPr>
        <p:spPr>
          <a:xfrm>
            <a:off x="1075475" y="4097500"/>
            <a:ext cx="0" cy="1066800"/>
          </a:xfrm>
          <a:prstGeom prst="straightConnector1">
            <a:avLst/>
          </a:prstGeom>
          <a:noFill/>
          <a:ln w="28575" cap="flat" cmpd="sng">
            <a:solidFill>
              <a:srgbClr val="B7B7B7"/>
            </a:solidFill>
            <a:prstDash val="dash"/>
            <a:round/>
            <a:headEnd type="none" w="sm" len="sm"/>
            <a:tailEnd type="none" w="sm" len="sm"/>
          </a:ln>
        </p:spPr>
      </p:cxnSp>
      <p:cxnSp>
        <p:nvCxnSpPr>
          <p:cNvPr id="342" name="Google Shape;342;p15"/>
          <p:cNvCxnSpPr>
            <a:stCxn id="327" idx="4"/>
          </p:cNvCxnSpPr>
          <p:nvPr/>
        </p:nvCxnSpPr>
        <p:spPr>
          <a:xfrm>
            <a:off x="2249650" y="2078200"/>
            <a:ext cx="0" cy="602700"/>
          </a:xfrm>
          <a:prstGeom prst="straightConnector1">
            <a:avLst/>
          </a:prstGeom>
          <a:noFill/>
          <a:ln w="28575" cap="flat" cmpd="sng">
            <a:solidFill>
              <a:srgbClr val="B7B7B7"/>
            </a:solidFill>
            <a:prstDash val="dash"/>
            <a:round/>
            <a:headEnd type="none" w="sm" len="sm"/>
            <a:tailEnd type="none" w="sm" len="sm"/>
          </a:ln>
        </p:spPr>
      </p:cxnSp>
      <p:cxnSp>
        <p:nvCxnSpPr>
          <p:cNvPr id="343" name="Google Shape;343;p15"/>
          <p:cNvCxnSpPr>
            <a:stCxn id="327" idx="0"/>
          </p:cNvCxnSpPr>
          <p:nvPr/>
        </p:nvCxnSpPr>
        <p:spPr>
          <a:xfrm rot="10800000">
            <a:off x="2249650" y="100"/>
            <a:ext cx="0" cy="1894500"/>
          </a:xfrm>
          <a:prstGeom prst="straightConnector1">
            <a:avLst/>
          </a:prstGeom>
          <a:noFill/>
          <a:ln w="28575" cap="flat" cmpd="sng">
            <a:solidFill>
              <a:srgbClr val="B7B7B7"/>
            </a:solidFill>
            <a:prstDash val="dash"/>
            <a:round/>
            <a:headEnd type="none" w="sm" len="sm"/>
            <a:tailEnd type="none" w="sm" len="sm"/>
          </a:ln>
        </p:spPr>
      </p:cxnSp>
      <p:cxnSp>
        <p:nvCxnSpPr>
          <p:cNvPr id="344" name="Google Shape;344;p15"/>
          <p:cNvCxnSpPr>
            <a:stCxn id="326" idx="6"/>
          </p:cNvCxnSpPr>
          <p:nvPr/>
        </p:nvCxnSpPr>
        <p:spPr>
          <a:xfrm>
            <a:off x="879800" y="1349100"/>
            <a:ext cx="1374900" cy="0"/>
          </a:xfrm>
          <a:prstGeom prst="straightConnector1">
            <a:avLst/>
          </a:prstGeom>
          <a:noFill/>
          <a:ln w="28575" cap="flat" cmpd="sng">
            <a:solidFill>
              <a:srgbClr val="B7B7B7"/>
            </a:solidFill>
            <a:prstDash val="dash"/>
            <a:round/>
            <a:headEnd type="none" w="sm" len="sm"/>
            <a:tailEnd type="none" w="sm" len="sm"/>
          </a:ln>
        </p:spPr>
      </p:cxnSp>
      <p:cxnSp>
        <p:nvCxnSpPr>
          <p:cNvPr id="345" name="Google Shape;345;p15"/>
          <p:cNvCxnSpPr>
            <a:stCxn id="326" idx="2"/>
          </p:cNvCxnSpPr>
          <p:nvPr/>
        </p:nvCxnSpPr>
        <p:spPr>
          <a:xfrm rot="10800000">
            <a:off x="-62500" y="1349100"/>
            <a:ext cx="758700" cy="0"/>
          </a:xfrm>
          <a:prstGeom prst="straightConnector1">
            <a:avLst/>
          </a:prstGeom>
          <a:noFill/>
          <a:ln w="28575" cap="flat" cmpd="sng">
            <a:solidFill>
              <a:srgbClr val="B7B7B7"/>
            </a:solidFill>
            <a:prstDash val="dash"/>
            <a:round/>
            <a:headEnd type="none" w="sm" len="sm"/>
            <a:tailEnd type="none" w="sm" len="sm"/>
          </a:ln>
        </p:spPr>
      </p:cxnSp>
      <p:cxnSp>
        <p:nvCxnSpPr>
          <p:cNvPr id="346" name="Google Shape;346;p15"/>
          <p:cNvCxnSpPr>
            <a:stCxn id="330"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347" name="Google Shape;347;p15"/>
          <p:cNvCxnSpPr>
            <a:stCxn id="330"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348" name="Google Shape;348;p15"/>
          <p:cNvCxnSpPr>
            <a:stCxn id="333"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349" name="Google Shape;349;p15"/>
          <p:cNvCxnSpPr>
            <a:stCxn id="333"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350" name="Google Shape;350;p15"/>
          <p:cNvCxnSpPr>
            <a:stCxn id="331"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351" name="Google Shape;351;p15"/>
          <p:cNvCxnSpPr>
            <a:stCxn id="331"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352" name="Google Shape;352;p15"/>
          <p:cNvCxnSpPr>
            <a:stCxn id="332"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353" name="Google Shape;353;p15"/>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354" name="Google Shape;354;p15"/>
          <p:cNvCxnSpPr>
            <a:stCxn id="334"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355" name="Google Shape;355;p15"/>
          <p:cNvCxnSpPr>
            <a:stCxn id="334"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356" name="Google Shape;356;p15"/>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5"/>
          <p:cNvSpPr/>
          <p:nvPr/>
        </p:nvSpPr>
        <p:spPr>
          <a:xfrm>
            <a:off x="6644950" y="1943100"/>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9" name="Google Shape;359;p15"/>
          <p:cNvCxnSpPr>
            <a:stCxn id="357" idx="0"/>
            <a:endCxn id="356"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360" name="Google Shape;360;p15"/>
          <p:cNvCxnSpPr>
            <a:stCxn id="356" idx="5"/>
            <a:endCxn id="358"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361" name="Google Shape;361;p15"/>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5"/>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5"/>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4" name="Google Shape;364;p15"/>
          <p:cNvCxnSpPr>
            <a:stCxn id="361" idx="0"/>
            <a:endCxn id="358"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365" name="Google Shape;365;p15"/>
          <p:cNvCxnSpPr>
            <a:endCxn id="362"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366" name="Google Shape;366;p15"/>
          <p:cNvCxnSpPr>
            <a:stCxn id="363" idx="0"/>
            <a:endCxn id="362"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367" name="Google Shape;367;p15"/>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8" name="Google Shape;368;p15"/>
          <p:cNvCxnSpPr>
            <a:stCxn id="361" idx="5"/>
            <a:endCxn id="367"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369" name="Google Shape;369;p15"/>
          <p:cNvSpPr/>
          <p:nvPr/>
        </p:nvSpPr>
        <p:spPr>
          <a:xfrm>
            <a:off x="6192488" y="27640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5"/>
          <p:cNvSpPr/>
          <p:nvPr/>
        </p:nvSpPr>
        <p:spPr>
          <a:xfrm>
            <a:off x="6929875" y="27640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5"/>
          <p:cNvSpPr/>
          <p:nvPr/>
        </p:nvSpPr>
        <p:spPr>
          <a:xfrm>
            <a:off x="6755813" y="35537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2" name="Google Shape;372;p15"/>
          <p:cNvCxnSpPr>
            <a:stCxn id="369" idx="0"/>
            <a:endCxn id="357" idx="3"/>
          </p:cNvCxnSpPr>
          <p:nvPr/>
        </p:nvCxnSpPr>
        <p:spPr>
          <a:xfrm rot="10800000" flipH="1">
            <a:off x="6284288" y="2099800"/>
            <a:ext cx="387600" cy="664200"/>
          </a:xfrm>
          <a:prstGeom prst="straightConnector1">
            <a:avLst/>
          </a:prstGeom>
          <a:noFill/>
          <a:ln w="28575" cap="flat" cmpd="sng">
            <a:solidFill>
              <a:srgbClr val="B7B7B7"/>
            </a:solidFill>
            <a:prstDash val="solid"/>
            <a:round/>
            <a:headEnd type="none" w="sm" len="sm"/>
            <a:tailEnd type="none" w="sm" len="sm"/>
          </a:ln>
        </p:spPr>
      </p:cxnSp>
      <p:cxnSp>
        <p:nvCxnSpPr>
          <p:cNvPr id="373" name="Google Shape;373;p15"/>
          <p:cNvCxnSpPr>
            <a:stCxn id="357" idx="5"/>
            <a:endCxn id="370" idx="0"/>
          </p:cNvCxnSpPr>
          <p:nvPr/>
        </p:nvCxnSpPr>
        <p:spPr>
          <a:xfrm>
            <a:off x="6801662" y="2099812"/>
            <a:ext cx="219900" cy="664200"/>
          </a:xfrm>
          <a:prstGeom prst="straightConnector1">
            <a:avLst/>
          </a:prstGeom>
          <a:noFill/>
          <a:ln w="28575" cap="flat" cmpd="sng">
            <a:solidFill>
              <a:srgbClr val="B7B7B7"/>
            </a:solidFill>
            <a:prstDash val="solid"/>
            <a:round/>
            <a:headEnd type="none" w="sm" len="sm"/>
            <a:tailEnd type="none" w="sm" len="sm"/>
          </a:ln>
        </p:spPr>
      </p:cxnSp>
      <p:cxnSp>
        <p:nvCxnSpPr>
          <p:cNvPr id="374" name="Google Shape;374;p15"/>
          <p:cNvCxnSpPr>
            <a:stCxn id="371" idx="0"/>
            <a:endCxn id="370" idx="3"/>
          </p:cNvCxnSpPr>
          <p:nvPr/>
        </p:nvCxnSpPr>
        <p:spPr>
          <a:xfrm rot="10800000" flipH="1">
            <a:off x="6847613" y="2920700"/>
            <a:ext cx="109200" cy="633000"/>
          </a:xfrm>
          <a:prstGeom prst="straightConnector1">
            <a:avLst/>
          </a:prstGeom>
          <a:noFill/>
          <a:ln w="28575" cap="flat" cmpd="sng">
            <a:solidFill>
              <a:srgbClr val="B7B7B7"/>
            </a:solidFill>
            <a:prstDash val="solid"/>
            <a:round/>
            <a:headEnd type="none" w="sm" len="sm"/>
            <a:tailEnd type="none" w="sm" len="sm"/>
          </a:ln>
        </p:spPr>
      </p:cxnSp>
      <p:cxnSp>
        <p:nvCxnSpPr>
          <p:cNvPr id="375" name="Google Shape;375;p15"/>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376" name="Google Shape;376;p15"/>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377" name="Google Shape;377;p15"/>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378" name="Google Shape;378;p15"/>
          <p:cNvCxnSpPr>
            <a:stCxn id="356" idx="6"/>
            <a:endCxn id="377"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379" name="Google Shape;379;p15"/>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380" name="Google Shape;380;p15"/>
          <p:cNvCxnSpPr>
            <a:stCxn id="358" idx="6"/>
            <a:endCxn id="379"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381" name="Google Shape;381;p15"/>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382" name="Google Shape;382;p15"/>
          <p:cNvCxnSpPr>
            <a:stCxn id="362" idx="6"/>
            <a:endCxn id="381"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383" name="Google Shape;383;p15"/>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384" name="Google Shape;384;p15"/>
          <p:cNvCxnSpPr>
            <a:stCxn id="363" idx="6"/>
            <a:endCxn id="383"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385" name="Google Shape;385;p15"/>
          <p:cNvSpPr txBox="1"/>
          <p:nvPr/>
        </p:nvSpPr>
        <p:spPr>
          <a:xfrm>
            <a:off x="4064625" y="425280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search this little guy</a:t>
            </a:r>
            <a:endParaRPr sz="1400" b="0" i="0" u="none" strike="noStrike" cap="none">
              <a:solidFill>
                <a:srgbClr val="000000"/>
              </a:solidFill>
              <a:highlight>
                <a:srgbClr val="FFFF00"/>
              </a:highlight>
              <a:latin typeface="Arial"/>
              <a:ea typeface="Arial"/>
              <a:cs typeface="Arial"/>
              <a:sym typeface="Arial"/>
            </a:endParaRPr>
          </a:p>
        </p:txBody>
      </p:sp>
      <p:cxnSp>
        <p:nvCxnSpPr>
          <p:cNvPr id="386" name="Google Shape;386;p15"/>
          <p:cNvCxnSpPr>
            <a:endCxn id="333" idx="6"/>
          </p:cNvCxnSpPr>
          <p:nvPr/>
        </p:nvCxnSpPr>
        <p:spPr>
          <a:xfrm rot="10800000">
            <a:off x="3868925" y="4088825"/>
            <a:ext cx="546900" cy="26100"/>
          </a:xfrm>
          <a:prstGeom prst="straightConnector1">
            <a:avLst/>
          </a:prstGeom>
          <a:noFill/>
          <a:ln w="19050" cap="flat" cmpd="sng">
            <a:solidFill>
              <a:srgbClr val="FF0000"/>
            </a:solidFill>
            <a:prstDash val="solid"/>
            <a:round/>
            <a:headEnd type="none" w="sm" len="sm"/>
            <a:tailEnd type="triangle" w="med" len="med"/>
          </a:ln>
        </p:spPr>
      </p:cxnSp>
      <p:grpSp>
        <p:nvGrpSpPr>
          <p:cNvPr id="387" name="Google Shape;387;p15"/>
          <p:cNvGrpSpPr/>
          <p:nvPr/>
        </p:nvGrpSpPr>
        <p:grpSpPr>
          <a:xfrm>
            <a:off x="5833097" y="3890161"/>
            <a:ext cx="3292014" cy="1201739"/>
            <a:chOff x="1917150" y="3703800"/>
            <a:chExt cx="5309701" cy="1354225"/>
          </a:xfrm>
        </p:grpSpPr>
        <p:pic>
          <p:nvPicPr>
            <p:cNvPr id="388" name="Google Shape;388;p1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389" name="Google Shape;389;p1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Go to the right subtree!</a:t>
              </a:r>
              <a:endParaRPr sz="1400" b="0" i="0" u="none" strike="noStrike" cap="none">
                <a:solidFill>
                  <a:srgbClr val="000000"/>
                </a:solidFill>
                <a:latin typeface="Consolas"/>
                <a:ea typeface="Consolas"/>
                <a:cs typeface="Consolas"/>
                <a:sym typeface="Consolas"/>
              </a:endParaRPr>
            </a:p>
          </p:txBody>
        </p:sp>
        <p:sp>
          <p:nvSpPr>
            <p:cNvPr id="390" name="Google Shape;390;p1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pic>
        <p:nvPicPr>
          <p:cNvPr id="2840" name="Google Shape;2840;p133"/>
          <p:cNvPicPr preferRelativeResize="0"/>
          <p:nvPr/>
        </p:nvPicPr>
        <p:blipFill rotWithShape="1">
          <a:blip r:embed="rId3">
            <a:alphaModFix/>
          </a:blip>
          <a:srcRect/>
          <a:stretch/>
        </p:blipFill>
        <p:spPr>
          <a:xfrm>
            <a:off x="0" y="0"/>
            <a:ext cx="4056475" cy="3784600"/>
          </a:xfrm>
          <a:prstGeom prst="rect">
            <a:avLst/>
          </a:prstGeom>
          <a:noFill/>
          <a:ln>
            <a:noFill/>
          </a:ln>
        </p:spPr>
      </p:pic>
      <p:pic>
        <p:nvPicPr>
          <p:cNvPr id="2841" name="Google Shape;2841;p133"/>
          <p:cNvPicPr preferRelativeResize="0"/>
          <p:nvPr/>
        </p:nvPicPr>
        <p:blipFill rotWithShape="1">
          <a:blip r:embed="rId4">
            <a:alphaModFix/>
          </a:blip>
          <a:srcRect/>
          <a:stretch/>
        </p:blipFill>
        <p:spPr>
          <a:xfrm>
            <a:off x="2598600" y="3324499"/>
            <a:ext cx="6545399" cy="1776925"/>
          </a:xfrm>
          <a:prstGeom prst="rect">
            <a:avLst/>
          </a:prstGeom>
          <a:noFill/>
          <a:ln>
            <a:noFill/>
          </a:ln>
        </p:spPr>
      </p:pic>
      <p:sp>
        <p:nvSpPr>
          <p:cNvPr id="2842" name="Google Shape;2842;p133"/>
          <p:cNvSpPr txBox="1">
            <a:spLocks noGrp="1"/>
          </p:cNvSpPr>
          <p:nvPr>
            <p:ph type="body" idx="1"/>
          </p:nvPr>
        </p:nvSpPr>
        <p:spPr>
          <a:xfrm>
            <a:off x="4114050" y="176725"/>
            <a:ext cx="47412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midterm sort idea: splits the array into chunks of k elements</a:t>
            </a:r>
            <a:endParaRPr/>
          </a:p>
          <a:p>
            <a:pPr marL="0" lvl="0" indent="0" algn="l" rtl="0">
              <a:lnSpc>
                <a:spcPct val="90000"/>
              </a:lnSpc>
              <a:spcBef>
                <a:spcPts val="1200"/>
              </a:spcBef>
              <a:spcAft>
                <a:spcPts val="0"/>
              </a:spcAft>
              <a:buSzPts val="1100"/>
              <a:buNone/>
            </a:pPr>
            <a:r>
              <a:rPr lang="en"/>
              <a:t>In each loop, sort two of the chunks. </a:t>
            </a:r>
            <a:endParaRPr/>
          </a:p>
          <a:p>
            <a:pPr marL="0" lvl="0" indent="0" algn="l" rtl="0">
              <a:lnSpc>
                <a:spcPct val="90000"/>
              </a:lnSpc>
              <a:spcBef>
                <a:spcPts val="1200"/>
              </a:spcBef>
              <a:spcAft>
                <a:spcPts val="1200"/>
              </a:spcAft>
              <a:buSzPts val="1100"/>
              <a:buNone/>
            </a:pPr>
            <a:r>
              <a:rPr lang="en"/>
              <a:t>since the items are at most k distance away from their true position (ie worst case they are in the previous chunk or the next chunk), after sorting each section twice (with the previous chunk, and the next chunk) they will get into the right place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846"/>
        <p:cNvGrpSpPr/>
        <p:nvPr/>
      </p:nvGrpSpPr>
      <p:grpSpPr>
        <a:xfrm>
          <a:off x="0" y="0"/>
          <a:ext cx="0" cy="0"/>
          <a:chOff x="0" y="0"/>
          <a:chExt cx="0" cy="0"/>
        </a:xfrm>
      </p:grpSpPr>
      <p:sp>
        <p:nvSpPr>
          <p:cNvPr id="2847" name="Google Shape;2847;p134"/>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48" name="Google Shape;2848;p134"/>
          <p:cNvPicPr preferRelativeResize="0"/>
          <p:nvPr/>
        </p:nvPicPr>
        <p:blipFill rotWithShape="1">
          <a:blip r:embed="rId3">
            <a:alphaModFix/>
          </a:blip>
          <a:srcRect/>
          <a:stretch/>
        </p:blipFill>
        <p:spPr>
          <a:xfrm>
            <a:off x="226522" y="1474470"/>
            <a:ext cx="8690956" cy="281574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135"/>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54" name="Google Shape;2854;p135"/>
          <p:cNvPicPr preferRelativeResize="0"/>
          <p:nvPr/>
        </p:nvPicPr>
        <p:blipFill rotWithShape="1">
          <a:blip r:embed="rId3">
            <a:alphaModFix/>
          </a:blip>
          <a:srcRect/>
          <a:stretch/>
        </p:blipFill>
        <p:spPr>
          <a:xfrm>
            <a:off x="226522" y="1474470"/>
            <a:ext cx="8690956" cy="2815742"/>
          </a:xfrm>
          <a:prstGeom prst="rect">
            <a:avLst/>
          </a:prstGeom>
          <a:noFill/>
          <a:ln>
            <a:noFill/>
          </a:ln>
        </p:spPr>
      </p:pic>
      <p:sp>
        <p:nvSpPr>
          <p:cNvPr id="2855" name="Google Shape;2855;p135"/>
          <p:cNvSpPr/>
          <p:nvPr/>
        </p:nvSpPr>
        <p:spPr>
          <a:xfrm>
            <a:off x="4977353" y="2856322"/>
            <a:ext cx="27222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136"/>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61" name="Google Shape;2861;p136"/>
          <p:cNvPicPr preferRelativeResize="0"/>
          <p:nvPr/>
        </p:nvPicPr>
        <p:blipFill rotWithShape="1">
          <a:blip r:embed="rId3">
            <a:alphaModFix/>
          </a:blip>
          <a:srcRect/>
          <a:stretch/>
        </p:blipFill>
        <p:spPr>
          <a:xfrm>
            <a:off x="226522" y="1474470"/>
            <a:ext cx="8690956" cy="2815742"/>
          </a:xfrm>
          <a:prstGeom prst="rect">
            <a:avLst/>
          </a:prstGeom>
          <a:noFill/>
          <a:ln>
            <a:noFill/>
          </a:ln>
        </p:spPr>
      </p:pic>
      <p:sp>
        <p:nvSpPr>
          <p:cNvPr id="2862" name="Google Shape;2862;p136"/>
          <p:cNvSpPr/>
          <p:nvPr/>
        </p:nvSpPr>
        <p:spPr>
          <a:xfrm>
            <a:off x="4977353" y="2856322"/>
            <a:ext cx="27222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863" name="Google Shape;2863;p136"/>
          <p:cNvPicPr preferRelativeResize="0"/>
          <p:nvPr/>
        </p:nvPicPr>
        <p:blipFill rotWithShape="1">
          <a:blip r:embed="rId4">
            <a:alphaModFix/>
          </a:blip>
          <a:srcRect/>
          <a:stretch/>
        </p:blipFill>
        <p:spPr>
          <a:xfrm>
            <a:off x="4322618" y="337185"/>
            <a:ext cx="4572000" cy="1257300"/>
          </a:xfrm>
          <a:prstGeom prst="rect">
            <a:avLst/>
          </a:prstGeom>
          <a:noFill/>
          <a:ln>
            <a:noFill/>
          </a:ln>
        </p:spPr>
      </p:pic>
      <p:sp>
        <p:nvSpPr>
          <p:cNvPr id="2864" name="Google Shape;2864;p136"/>
          <p:cNvSpPr txBox="1"/>
          <p:nvPr/>
        </p:nvSpPr>
        <p:spPr>
          <a:xfrm>
            <a:off x="398282" y="3739112"/>
            <a:ext cx="7301100" cy="900300"/>
          </a:xfrm>
          <a:prstGeom prst="rect">
            <a:avLst/>
          </a:prstGeom>
          <a:blipFill rotWithShape="1">
            <a:blip r:embed="rId5">
              <a:alphaModFix/>
            </a:blip>
            <a:stretch>
              <a:fillRect l="-938" t="-4058" b="-1065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137"/>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70" name="Google Shape;2870;p137"/>
          <p:cNvPicPr preferRelativeResize="0"/>
          <p:nvPr/>
        </p:nvPicPr>
        <p:blipFill rotWithShape="1">
          <a:blip r:embed="rId3">
            <a:alphaModFix/>
          </a:blip>
          <a:srcRect/>
          <a:stretch/>
        </p:blipFill>
        <p:spPr>
          <a:xfrm>
            <a:off x="252167" y="1184634"/>
            <a:ext cx="8639667" cy="32916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p138"/>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76" name="Google Shape;2876;p138"/>
          <p:cNvPicPr preferRelativeResize="0"/>
          <p:nvPr/>
        </p:nvPicPr>
        <p:blipFill rotWithShape="1">
          <a:blip r:embed="rId3">
            <a:alphaModFix/>
          </a:blip>
          <a:srcRect/>
          <a:stretch/>
        </p:blipFill>
        <p:spPr>
          <a:xfrm>
            <a:off x="252167" y="1184634"/>
            <a:ext cx="8639667" cy="3291600"/>
          </a:xfrm>
          <a:prstGeom prst="rect">
            <a:avLst/>
          </a:prstGeom>
          <a:noFill/>
          <a:ln>
            <a:noFill/>
          </a:ln>
        </p:spPr>
      </p:pic>
      <p:sp>
        <p:nvSpPr>
          <p:cNvPr id="2877" name="Google Shape;2877;p138"/>
          <p:cNvSpPr/>
          <p:nvPr/>
        </p:nvSpPr>
        <p:spPr>
          <a:xfrm>
            <a:off x="558538" y="3096705"/>
            <a:ext cx="1442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139"/>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83" name="Google Shape;2883;p139"/>
          <p:cNvPicPr preferRelativeResize="0"/>
          <p:nvPr/>
        </p:nvPicPr>
        <p:blipFill rotWithShape="1">
          <a:blip r:embed="rId3">
            <a:alphaModFix/>
          </a:blip>
          <a:srcRect/>
          <a:stretch/>
        </p:blipFill>
        <p:spPr>
          <a:xfrm>
            <a:off x="190811" y="1208624"/>
            <a:ext cx="8762379" cy="913673"/>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140"/>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89" name="Google Shape;2889;p140"/>
          <p:cNvPicPr preferRelativeResize="0"/>
          <p:nvPr/>
        </p:nvPicPr>
        <p:blipFill rotWithShape="1">
          <a:blip r:embed="rId3">
            <a:alphaModFix/>
          </a:blip>
          <a:srcRect/>
          <a:stretch/>
        </p:blipFill>
        <p:spPr>
          <a:xfrm>
            <a:off x="190811" y="1208624"/>
            <a:ext cx="8762379" cy="913673"/>
          </a:xfrm>
          <a:prstGeom prst="rect">
            <a:avLst/>
          </a:prstGeom>
          <a:noFill/>
          <a:ln>
            <a:noFill/>
          </a:ln>
        </p:spPr>
      </p:pic>
      <p:sp>
        <p:nvSpPr>
          <p:cNvPr id="2890" name="Google Shape;2890;p140"/>
          <p:cNvSpPr/>
          <p:nvPr/>
        </p:nvSpPr>
        <p:spPr>
          <a:xfrm>
            <a:off x="1640263" y="1804143"/>
            <a:ext cx="516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p141"/>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896" name="Google Shape;2896;p141"/>
          <p:cNvPicPr preferRelativeResize="0"/>
          <p:nvPr/>
        </p:nvPicPr>
        <p:blipFill rotWithShape="1">
          <a:blip r:embed="rId3">
            <a:alphaModFix/>
          </a:blip>
          <a:srcRect/>
          <a:stretch/>
        </p:blipFill>
        <p:spPr>
          <a:xfrm>
            <a:off x="190811" y="1208624"/>
            <a:ext cx="8762379" cy="913673"/>
          </a:xfrm>
          <a:prstGeom prst="rect">
            <a:avLst/>
          </a:prstGeom>
          <a:noFill/>
          <a:ln>
            <a:noFill/>
          </a:ln>
        </p:spPr>
      </p:pic>
      <p:sp>
        <p:nvSpPr>
          <p:cNvPr id="2897" name="Google Shape;2897;p141"/>
          <p:cNvSpPr/>
          <p:nvPr/>
        </p:nvSpPr>
        <p:spPr>
          <a:xfrm>
            <a:off x="1640263" y="1804143"/>
            <a:ext cx="516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98" name="Google Shape;2898;p141"/>
          <p:cNvSpPr txBox="1"/>
          <p:nvPr/>
        </p:nvSpPr>
        <p:spPr>
          <a:xfrm>
            <a:off x="190811" y="2124060"/>
            <a:ext cx="8762400" cy="2839200"/>
          </a:xfrm>
          <a:prstGeom prst="rect">
            <a:avLst/>
          </a:prstGeom>
          <a:blipFill rotWithShape="1">
            <a:blip r:embed="rId4">
              <a:alphaModFix/>
            </a:blip>
            <a:stretch>
              <a:fillRect l="-728" t="-1288" r="-48" b="-273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902"/>
        <p:cNvGrpSpPr/>
        <p:nvPr/>
      </p:nvGrpSpPr>
      <p:grpSpPr>
        <a:xfrm>
          <a:off x="0" y="0"/>
          <a:ext cx="0" cy="0"/>
          <a:chOff x="0" y="0"/>
          <a:chExt cx="0" cy="0"/>
        </a:xfrm>
      </p:grpSpPr>
      <p:sp>
        <p:nvSpPr>
          <p:cNvPr id="2903" name="Google Shape;2903;p142"/>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04" name="Google Shape;2904;p142"/>
          <p:cNvPicPr preferRelativeResize="0"/>
          <p:nvPr/>
        </p:nvPicPr>
        <p:blipFill rotWithShape="1">
          <a:blip r:embed="rId3">
            <a:alphaModFix/>
          </a:blip>
          <a:srcRect/>
          <a:stretch/>
        </p:blipFill>
        <p:spPr>
          <a:xfrm>
            <a:off x="180641" y="1177501"/>
            <a:ext cx="8759859" cy="25480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p:nvPr/>
        </p:nvSpPr>
        <p:spPr>
          <a:xfrm>
            <a:off x="696200" y="12573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6"/>
          <p:cNvSpPr/>
          <p:nvPr/>
        </p:nvSpPr>
        <p:spPr>
          <a:xfrm>
            <a:off x="2157850" y="18946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6"/>
          <p:cNvSpPr/>
          <p:nvPr/>
        </p:nvSpPr>
        <p:spPr>
          <a:xfrm>
            <a:off x="1281550" y="2621975"/>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6"/>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6"/>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6"/>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6"/>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6"/>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6"/>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6"/>
          <p:cNvSpPr/>
          <p:nvPr/>
        </p:nvSpPr>
        <p:spPr>
          <a:xfrm>
            <a:off x="983675" y="39139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5" name="Google Shape;405;p16"/>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406" name="Google Shape;406;p16"/>
          <p:cNvCxnSpPr>
            <a:stCxn id="398"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407" name="Google Shape;407;p16"/>
          <p:cNvCxnSpPr>
            <a:stCxn id="397" idx="6"/>
          </p:cNvCxnSpPr>
          <p:nvPr/>
        </p:nvCxnSpPr>
        <p:spPr>
          <a:xfrm>
            <a:off x="1465150" y="2713775"/>
            <a:ext cx="1620900" cy="0"/>
          </a:xfrm>
          <a:prstGeom prst="straightConnector1">
            <a:avLst/>
          </a:prstGeom>
          <a:noFill/>
          <a:ln w="28575" cap="flat" cmpd="sng">
            <a:solidFill>
              <a:srgbClr val="B7B7B7"/>
            </a:solidFill>
            <a:prstDash val="dash"/>
            <a:round/>
            <a:headEnd type="none" w="sm" len="sm"/>
            <a:tailEnd type="none" w="sm" len="sm"/>
          </a:ln>
        </p:spPr>
      </p:cxnSp>
      <p:cxnSp>
        <p:nvCxnSpPr>
          <p:cNvPr id="408" name="Google Shape;408;p16"/>
          <p:cNvCxnSpPr>
            <a:stCxn id="397" idx="2"/>
          </p:cNvCxnSpPr>
          <p:nvPr/>
        </p:nvCxnSpPr>
        <p:spPr>
          <a:xfrm rot="10800000">
            <a:off x="-62450" y="2713775"/>
            <a:ext cx="1344000" cy="0"/>
          </a:xfrm>
          <a:prstGeom prst="straightConnector1">
            <a:avLst/>
          </a:prstGeom>
          <a:noFill/>
          <a:ln w="28575" cap="flat" cmpd="sng">
            <a:solidFill>
              <a:srgbClr val="B7B7B7"/>
            </a:solidFill>
            <a:prstDash val="dash"/>
            <a:round/>
            <a:headEnd type="none" w="sm" len="sm"/>
            <a:tailEnd type="none" w="sm" len="sm"/>
          </a:ln>
        </p:spPr>
      </p:cxnSp>
      <p:cxnSp>
        <p:nvCxnSpPr>
          <p:cNvPr id="409" name="Google Shape;409;p16"/>
          <p:cNvCxnSpPr>
            <a:stCxn id="404" idx="0"/>
          </p:cNvCxnSpPr>
          <p:nvPr/>
        </p:nvCxnSpPr>
        <p:spPr>
          <a:xfrm rot="10800000">
            <a:off x="1075475" y="2712100"/>
            <a:ext cx="0" cy="1201800"/>
          </a:xfrm>
          <a:prstGeom prst="straightConnector1">
            <a:avLst/>
          </a:prstGeom>
          <a:noFill/>
          <a:ln w="28575" cap="flat" cmpd="sng">
            <a:solidFill>
              <a:srgbClr val="B7B7B7"/>
            </a:solidFill>
            <a:prstDash val="dash"/>
            <a:round/>
            <a:headEnd type="none" w="sm" len="sm"/>
            <a:tailEnd type="none" w="sm" len="sm"/>
          </a:ln>
        </p:spPr>
      </p:cxnSp>
      <p:cxnSp>
        <p:nvCxnSpPr>
          <p:cNvPr id="410" name="Google Shape;410;p16"/>
          <p:cNvCxnSpPr>
            <a:stCxn id="404" idx="4"/>
          </p:cNvCxnSpPr>
          <p:nvPr/>
        </p:nvCxnSpPr>
        <p:spPr>
          <a:xfrm>
            <a:off x="1075475" y="4097500"/>
            <a:ext cx="0" cy="1066800"/>
          </a:xfrm>
          <a:prstGeom prst="straightConnector1">
            <a:avLst/>
          </a:prstGeom>
          <a:noFill/>
          <a:ln w="28575" cap="flat" cmpd="sng">
            <a:solidFill>
              <a:srgbClr val="B7B7B7"/>
            </a:solidFill>
            <a:prstDash val="dash"/>
            <a:round/>
            <a:headEnd type="none" w="sm" len="sm"/>
            <a:tailEnd type="none" w="sm" len="sm"/>
          </a:ln>
        </p:spPr>
      </p:cxnSp>
      <p:cxnSp>
        <p:nvCxnSpPr>
          <p:cNvPr id="411" name="Google Shape;411;p16"/>
          <p:cNvCxnSpPr>
            <a:stCxn id="396" idx="4"/>
          </p:cNvCxnSpPr>
          <p:nvPr/>
        </p:nvCxnSpPr>
        <p:spPr>
          <a:xfrm>
            <a:off x="2249650" y="2078200"/>
            <a:ext cx="0" cy="602700"/>
          </a:xfrm>
          <a:prstGeom prst="straightConnector1">
            <a:avLst/>
          </a:prstGeom>
          <a:noFill/>
          <a:ln w="28575" cap="flat" cmpd="sng">
            <a:solidFill>
              <a:srgbClr val="B7B7B7"/>
            </a:solidFill>
            <a:prstDash val="dash"/>
            <a:round/>
            <a:headEnd type="none" w="sm" len="sm"/>
            <a:tailEnd type="none" w="sm" len="sm"/>
          </a:ln>
        </p:spPr>
      </p:cxnSp>
      <p:cxnSp>
        <p:nvCxnSpPr>
          <p:cNvPr id="412" name="Google Shape;412;p16"/>
          <p:cNvCxnSpPr>
            <a:stCxn id="396" idx="0"/>
          </p:cNvCxnSpPr>
          <p:nvPr/>
        </p:nvCxnSpPr>
        <p:spPr>
          <a:xfrm rot="10800000">
            <a:off x="2249650" y="100"/>
            <a:ext cx="0" cy="1894500"/>
          </a:xfrm>
          <a:prstGeom prst="straightConnector1">
            <a:avLst/>
          </a:prstGeom>
          <a:noFill/>
          <a:ln w="28575" cap="flat" cmpd="sng">
            <a:solidFill>
              <a:srgbClr val="B7B7B7"/>
            </a:solidFill>
            <a:prstDash val="dash"/>
            <a:round/>
            <a:headEnd type="none" w="sm" len="sm"/>
            <a:tailEnd type="none" w="sm" len="sm"/>
          </a:ln>
        </p:spPr>
      </p:cxnSp>
      <p:cxnSp>
        <p:nvCxnSpPr>
          <p:cNvPr id="413" name="Google Shape;413;p16"/>
          <p:cNvCxnSpPr>
            <a:stCxn id="395" idx="6"/>
          </p:cNvCxnSpPr>
          <p:nvPr/>
        </p:nvCxnSpPr>
        <p:spPr>
          <a:xfrm>
            <a:off x="879800" y="1349100"/>
            <a:ext cx="1374900" cy="0"/>
          </a:xfrm>
          <a:prstGeom prst="straightConnector1">
            <a:avLst/>
          </a:prstGeom>
          <a:noFill/>
          <a:ln w="28575" cap="flat" cmpd="sng">
            <a:solidFill>
              <a:srgbClr val="B7B7B7"/>
            </a:solidFill>
            <a:prstDash val="dash"/>
            <a:round/>
            <a:headEnd type="none" w="sm" len="sm"/>
            <a:tailEnd type="none" w="sm" len="sm"/>
          </a:ln>
        </p:spPr>
      </p:cxnSp>
      <p:cxnSp>
        <p:nvCxnSpPr>
          <p:cNvPr id="414" name="Google Shape;414;p16"/>
          <p:cNvCxnSpPr>
            <a:stCxn id="395" idx="2"/>
          </p:cNvCxnSpPr>
          <p:nvPr/>
        </p:nvCxnSpPr>
        <p:spPr>
          <a:xfrm rot="10800000">
            <a:off x="-62500" y="1349100"/>
            <a:ext cx="758700" cy="0"/>
          </a:xfrm>
          <a:prstGeom prst="straightConnector1">
            <a:avLst/>
          </a:prstGeom>
          <a:noFill/>
          <a:ln w="28575" cap="flat" cmpd="sng">
            <a:solidFill>
              <a:srgbClr val="B7B7B7"/>
            </a:solidFill>
            <a:prstDash val="dash"/>
            <a:round/>
            <a:headEnd type="none" w="sm" len="sm"/>
            <a:tailEnd type="none" w="sm" len="sm"/>
          </a:ln>
        </p:spPr>
      </p:cxnSp>
      <p:cxnSp>
        <p:nvCxnSpPr>
          <p:cNvPr id="415" name="Google Shape;415;p16"/>
          <p:cNvCxnSpPr>
            <a:stCxn id="399"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416" name="Google Shape;416;p16"/>
          <p:cNvCxnSpPr>
            <a:stCxn id="399"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417" name="Google Shape;417;p16"/>
          <p:cNvCxnSpPr>
            <a:stCxn id="402"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418" name="Google Shape;418;p16"/>
          <p:cNvCxnSpPr>
            <a:stCxn id="402"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419" name="Google Shape;419;p16"/>
          <p:cNvCxnSpPr>
            <a:stCxn id="400"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420" name="Google Shape;420;p16"/>
          <p:cNvCxnSpPr>
            <a:stCxn id="400"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421" name="Google Shape;421;p16"/>
          <p:cNvCxnSpPr>
            <a:stCxn id="401"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422" name="Google Shape;422;p16"/>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423" name="Google Shape;423;p16"/>
          <p:cNvCxnSpPr>
            <a:stCxn id="403"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424" name="Google Shape;424;p16"/>
          <p:cNvCxnSpPr>
            <a:stCxn id="403"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425" name="Google Shape;425;p16"/>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6"/>
          <p:cNvSpPr/>
          <p:nvPr/>
        </p:nvSpPr>
        <p:spPr>
          <a:xfrm>
            <a:off x="6644950" y="1943100"/>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6"/>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8" name="Google Shape;428;p16"/>
          <p:cNvCxnSpPr>
            <a:stCxn id="426" idx="0"/>
            <a:endCxn id="425"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429" name="Google Shape;429;p16"/>
          <p:cNvCxnSpPr>
            <a:stCxn id="425" idx="5"/>
            <a:endCxn id="427"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430" name="Google Shape;430;p16"/>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6"/>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6"/>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3" name="Google Shape;433;p16"/>
          <p:cNvCxnSpPr>
            <a:stCxn id="430" idx="0"/>
            <a:endCxn id="427"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434" name="Google Shape;434;p16"/>
          <p:cNvCxnSpPr>
            <a:endCxn id="431"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435" name="Google Shape;435;p16"/>
          <p:cNvCxnSpPr>
            <a:stCxn id="432" idx="0"/>
            <a:endCxn id="431"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436" name="Google Shape;436;p16"/>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7" name="Google Shape;437;p16"/>
          <p:cNvCxnSpPr>
            <a:stCxn id="430" idx="5"/>
            <a:endCxn id="436"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438" name="Google Shape;438;p16"/>
          <p:cNvSpPr/>
          <p:nvPr/>
        </p:nvSpPr>
        <p:spPr>
          <a:xfrm>
            <a:off x="6192488" y="27640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a:off x="6929875" y="27640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a:off x="6755813" y="35537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1" name="Google Shape;441;p16"/>
          <p:cNvCxnSpPr>
            <a:stCxn id="438" idx="0"/>
            <a:endCxn id="426" idx="3"/>
          </p:cNvCxnSpPr>
          <p:nvPr/>
        </p:nvCxnSpPr>
        <p:spPr>
          <a:xfrm rot="10800000" flipH="1">
            <a:off x="6284288" y="2099800"/>
            <a:ext cx="387600" cy="664200"/>
          </a:xfrm>
          <a:prstGeom prst="straightConnector1">
            <a:avLst/>
          </a:prstGeom>
          <a:noFill/>
          <a:ln w="28575" cap="flat" cmpd="sng">
            <a:solidFill>
              <a:srgbClr val="B7B7B7"/>
            </a:solidFill>
            <a:prstDash val="solid"/>
            <a:round/>
            <a:headEnd type="none" w="sm" len="sm"/>
            <a:tailEnd type="none" w="sm" len="sm"/>
          </a:ln>
        </p:spPr>
      </p:cxnSp>
      <p:cxnSp>
        <p:nvCxnSpPr>
          <p:cNvPr id="442" name="Google Shape;442;p16"/>
          <p:cNvCxnSpPr>
            <a:stCxn id="426" idx="5"/>
            <a:endCxn id="439" idx="0"/>
          </p:cNvCxnSpPr>
          <p:nvPr/>
        </p:nvCxnSpPr>
        <p:spPr>
          <a:xfrm>
            <a:off x="6801662" y="2099812"/>
            <a:ext cx="219900" cy="664200"/>
          </a:xfrm>
          <a:prstGeom prst="straightConnector1">
            <a:avLst/>
          </a:prstGeom>
          <a:noFill/>
          <a:ln w="28575" cap="flat" cmpd="sng">
            <a:solidFill>
              <a:srgbClr val="B7B7B7"/>
            </a:solidFill>
            <a:prstDash val="solid"/>
            <a:round/>
            <a:headEnd type="none" w="sm" len="sm"/>
            <a:tailEnd type="none" w="sm" len="sm"/>
          </a:ln>
        </p:spPr>
      </p:cxnSp>
      <p:cxnSp>
        <p:nvCxnSpPr>
          <p:cNvPr id="443" name="Google Shape;443;p16"/>
          <p:cNvCxnSpPr>
            <a:stCxn id="440" idx="0"/>
            <a:endCxn id="439" idx="3"/>
          </p:cNvCxnSpPr>
          <p:nvPr/>
        </p:nvCxnSpPr>
        <p:spPr>
          <a:xfrm rot="10800000" flipH="1">
            <a:off x="6847613" y="2920700"/>
            <a:ext cx="109200" cy="633000"/>
          </a:xfrm>
          <a:prstGeom prst="straightConnector1">
            <a:avLst/>
          </a:prstGeom>
          <a:noFill/>
          <a:ln w="28575" cap="flat" cmpd="sng">
            <a:solidFill>
              <a:srgbClr val="B7B7B7"/>
            </a:solidFill>
            <a:prstDash val="solid"/>
            <a:round/>
            <a:headEnd type="none" w="sm" len="sm"/>
            <a:tailEnd type="none" w="sm" len="sm"/>
          </a:ln>
        </p:spPr>
      </p:cxnSp>
      <p:cxnSp>
        <p:nvCxnSpPr>
          <p:cNvPr id="444" name="Google Shape;444;p16"/>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445" name="Google Shape;445;p16"/>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446" name="Google Shape;446;p16"/>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447" name="Google Shape;447;p16"/>
          <p:cNvCxnSpPr>
            <a:stCxn id="425" idx="6"/>
            <a:endCxn id="446"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448" name="Google Shape;448;p16"/>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449" name="Google Shape;449;p16"/>
          <p:cNvCxnSpPr>
            <a:stCxn id="427" idx="6"/>
            <a:endCxn id="448"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450" name="Google Shape;450;p16"/>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451" name="Google Shape;451;p16"/>
          <p:cNvCxnSpPr>
            <a:stCxn id="431" idx="6"/>
            <a:endCxn id="450"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452" name="Google Shape;452;p16"/>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453" name="Google Shape;453;p16"/>
          <p:cNvCxnSpPr>
            <a:stCxn id="432" idx="6"/>
            <a:endCxn id="452"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454" name="Google Shape;454;p16"/>
          <p:cNvSpPr txBox="1"/>
          <p:nvPr/>
        </p:nvSpPr>
        <p:spPr>
          <a:xfrm>
            <a:off x="4064625" y="425280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search this little guy</a:t>
            </a:r>
            <a:endParaRPr sz="1400" b="0" i="0" u="none" strike="noStrike" cap="none">
              <a:solidFill>
                <a:srgbClr val="000000"/>
              </a:solidFill>
              <a:highlight>
                <a:srgbClr val="FFFF00"/>
              </a:highlight>
              <a:latin typeface="Arial"/>
              <a:ea typeface="Arial"/>
              <a:cs typeface="Arial"/>
              <a:sym typeface="Arial"/>
            </a:endParaRPr>
          </a:p>
        </p:txBody>
      </p:sp>
      <p:cxnSp>
        <p:nvCxnSpPr>
          <p:cNvPr id="455" name="Google Shape;455;p16"/>
          <p:cNvCxnSpPr>
            <a:endCxn id="402" idx="6"/>
          </p:cNvCxnSpPr>
          <p:nvPr/>
        </p:nvCxnSpPr>
        <p:spPr>
          <a:xfrm rot="10800000">
            <a:off x="3868925" y="4088825"/>
            <a:ext cx="546900" cy="26100"/>
          </a:xfrm>
          <a:prstGeom prst="straightConnector1">
            <a:avLst/>
          </a:prstGeom>
          <a:noFill/>
          <a:ln w="19050" cap="flat" cmpd="sng">
            <a:solidFill>
              <a:srgbClr val="FF0000"/>
            </a:solidFill>
            <a:prstDash val="solid"/>
            <a:round/>
            <a:headEnd type="none" w="sm" len="sm"/>
            <a:tailEnd type="triangle" w="med" len="med"/>
          </a:ln>
        </p:spPr>
      </p:cxnSp>
      <p:grpSp>
        <p:nvGrpSpPr>
          <p:cNvPr id="456" name="Google Shape;456;p16"/>
          <p:cNvGrpSpPr/>
          <p:nvPr/>
        </p:nvGrpSpPr>
        <p:grpSpPr>
          <a:xfrm>
            <a:off x="5833097" y="3890161"/>
            <a:ext cx="3292014" cy="1201739"/>
            <a:chOff x="1917150" y="3703800"/>
            <a:chExt cx="5309701" cy="1354225"/>
          </a:xfrm>
        </p:grpSpPr>
        <p:pic>
          <p:nvPicPr>
            <p:cNvPr id="457" name="Google Shape;457;p1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458" name="Google Shape;458;p1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Currently in the y-splitting plane. Up = right subtree, Down = left subtree</a:t>
              </a:r>
              <a:endParaRPr sz="1400" b="0" i="0" u="none" strike="noStrike" cap="none">
                <a:solidFill>
                  <a:srgbClr val="000000"/>
                </a:solidFill>
                <a:latin typeface="Consolas"/>
                <a:ea typeface="Consolas"/>
                <a:cs typeface="Consolas"/>
                <a:sym typeface="Consolas"/>
              </a:endParaRPr>
            </a:p>
          </p:txBody>
        </p:sp>
        <p:sp>
          <p:nvSpPr>
            <p:cNvPr id="459" name="Google Shape;459;p1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endParaRPr sz="1400" b="0" i="0" u="none" strike="noStrike" cap="none">
                <a:solidFill>
                  <a:srgbClr val="000000"/>
                </a:solidFill>
                <a:latin typeface="Consolas"/>
                <a:ea typeface="Consolas"/>
                <a:cs typeface="Consolas"/>
                <a:sym typeface="Consolas"/>
              </a:endParaRPr>
            </a:p>
          </p:txBody>
        </p:sp>
      </p:grpSp>
      <p:sp>
        <p:nvSpPr>
          <p:cNvPr id="460" name="Google Shape;460;p16"/>
          <p:cNvSpPr/>
          <p:nvPr/>
        </p:nvSpPr>
        <p:spPr>
          <a:xfrm>
            <a:off x="7638118" y="177691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6"/>
          <p:cNvSpPr/>
          <p:nvPr/>
        </p:nvSpPr>
        <p:spPr>
          <a:xfrm>
            <a:off x="3890019" y="196046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sp>
        <p:nvSpPr>
          <p:cNvPr id="2909" name="Google Shape;2909;p143"/>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10" name="Google Shape;2910;p143"/>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11" name="Google Shape;2911;p143"/>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144"/>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17" name="Google Shape;2917;p144"/>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18" name="Google Shape;2918;p144"/>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19" name="Google Shape;2919;p144"/>
          <p:cNvPicPr preferRelativeResize="0"/>
          <p:nvPr/>
        </p:nvPicPr>
        <p:blipFill rotWithShape="1">
          <a:blip r:embed="rId4">
            <a:alphaModFix/>
          </a:blip>
          <a:srcRect/>
          <a:stretch/>
        </p:blipFill>
        <p:spPr>
          <a:xfrm>
            <a:off x="2271713" y="96440"/>
            <a:ext cx="4600575" cy="495061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145"/>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25" name="Google Shape;2925;p145"/>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26" name="Google Shape;2926;p145"/>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7" name="Google Shape;2927;p145"/>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28" name="Google Shape;2928;p145"/>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29" name="Google Shape;2929;p145"/>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146"/>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35" name="Google Shape;2935;p146"/>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36" name="Google Shape;2936;p146"/>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37" name="Google Shape;2937;p146"/>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38" name="Google Shape;2938;p146"/>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39" name="Google Shape;2939;p146"/>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40" name="Google Shape;2940;p146"/>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41" name="Google Shape;2941;p146"/>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p147"/>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47" name="Google Shape;2947;p147"/>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48" name="Google Shape;2948;p147"/>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49" name="Google Shape;2949;p147"/>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50" name="Google Shape;2950;p147"/>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51" name="Google Shape;2951;p147"/>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52" name="Google Shape;2952;p147"/>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53" name="Google Shape;2953;p147"/>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54" name="Google Shape;2954;p147"/>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148"/>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60" name="Google Shape;2960;p148"/>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61" name="Google Shape;2961;p148"/>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62" name="Google Shape;2962;p148"/>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63" name="Google Shape;2963;p148"/>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64" name="Google Shape;2964;p148"/>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65" name="Google Shape;2965;p148"/>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66" name="Google Shape;2966;p148"/>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67" name="Google Shape;2967;p148"/>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68" name="Google Shape;2968;p148"/>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69" name="Google Shape;2969;p148"/>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p149"/>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75" name="Google Shape;2975;p149"/>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76" name="Google Shape;2976;p149"/>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77" name="Google Shape;2977;p149"/>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78" name="Google Shape;2978;p149"/>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79" name="Google Shape;2979;p149"/>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80" name="Google Shape;2980;p149"/>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81" name="Google Shape;2981;p149"/>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82" name="Google Shape;2982;p149"/>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83" name="Google Shape;2983;p149"/>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84" name="Google Shape;2984;p149"/>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85" name="Google Shape;2985;p149"/>
          <p:cNvSpPr/>
          <p:nvPr/>
        </p:nvSpPr>
        <p:spPr>
          <a:xfrm>
            <a:off x="3754225" y="3828108"/>
            <a:ext cx="1476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86" name="Google Shape;2986;p149"/>
          <p:cNvSpPr txBox="1"/>
          <p:nvPr/>
        </p:nvSpPr>
        <p:spPr>
          <a:xfrm>
            <a:off x="5124167" y="4121305"/>
            <a:ext cx="644100" cy="346200"/>
          </a:xfrm>
          <a:prstGeom prst="rect">
            <a:avLst/>
          </a:prstGeom>
          <a:blipFill rotWithShape="1">
            <a:blip r:embed="rId9">
              <a:alphaModFix/>
            </a:blip>
            <a:stretch>
              <a:fillRect l="-70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150"/>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2992" name="Google Shape;2992;p150"/>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2993" name="Google Shape;2993;p150"/>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94" name="Google Shape;2994;p150"/>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2995" name="Google Shape;2995;p150"/>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96" name="Google Shape;2996;p150"/>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97" name="Google Shape;2997;p150"/>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998" name="Google Shape;2998;p150"/>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999" name="Google Shape;2999;p150"/>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00" name="Google Shape;3000;p150"/>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01" name="Google Shape;3001;p150"/>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02" name="Google Shape;3002;p150"/>
          <p:cNvSpPr/>
          <p:nvPr/>
        </p:nvSpPr>
        <p:spPr>
          <a:xfrm>
            <a:off x="3754225" y="3828108"/>
            <a:ext cx="1476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03" name="Google Shape;3003;p150"/>
          <p:cNvSpPr txBox="1"/>
          <p:nvPr/>
        </p:nvSpPr>
        <p:spPr>
          <a:xfrm>
            <a:off x="5124167" y="4121305"/>
            <a:ext cx="644100" cy="346200"/>
          </a:xfrm>
          <a:prstGeom prst="rect">
            <a:avLst/>
          </a:prstGeom>
          <a:blipFill rotWithShape="1">
            <a:blip r:embed="rId9">
              <a:alphaModFix/>
            </a:blip>
            <a:stretch>
              <a:fillRect l="-70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04" name="Google Shape;3004;p150"/>
          <p:cNvSpPr/>
          <p:nvPr/>
        </p:nvSpPr>
        <p:spPr>
          <a:xfrm>
            <a:off x="2822147" y="4450393"/>
            <a:ext cx="1533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05" name="Google Shape;3005;p150"/>
          <p:cNvSpPr txBox="1"/>
          <p:nvPr/>
        </p:nvSpPr>
        <p:spPr>
          <a:xfrm>
            <a:off x="4355183" y="4446506"/>
            <a:ext cx="1284300" cy="346200"/>
          </a:xfrm>
          <a:prstGeom prst="rect">
            <a:avLst/>
          </a:prstGeom>
          <a:blipFill rotWithShape="1">
            <a:blip r:embed="rId10">
              <a:alphaModFix/>
            </a:blip>
            <a:stretch>
              <a:fillRect l="-106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151"/>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11" name="Google Shape;3011;p151"/>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3012" name="Google Shape;3012;p151"/>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13" name="Google Shape;3013;p151"/>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014" name="Google Shape;3014;p151"/>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15" name="Google Shape;3015;p151"/>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16" name="Google Shape;3016;p151"/>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17" name="Google Shape;3017;p151"/>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18" name="Google Shape;3018;p151"/>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19" name="Google Shape;3019;p151"/>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20" name="Google Shape;3020;p151"/>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21" name="Google Shape;3021;p151"/>
          <p:cNvSpPr/>
          <p:nvPr/>
        </p:nvSpPr>
        <p:spPr>
          <a:xfrm>
            <a:off x="3754225" y="3828108"/>
            <a:ext cx="1476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22" name="Google Shape;3022;p151"/>
          <p:cNvSpPr txBox="1"/>
          <p:nvPr/>
        </p:nvSpPr>
        <p:spPr>
          <a:xfrm>
            <a:off x="5124167" y="4121305"/>
            <a:ext cx="644100" cy="346200"/>
          </a:xfrm>
          <a:prstGeom prst="rect">
            <a:avLst/>
          </a:prstGeom>
          <a:blipFill rotWithShape="1">
            <a:blip r:embed="rId9">
              <a:alphaModFix/>
            </a:blip>
            <a:stretch>
              <a:fillRect l="-70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23" name="Google Shape;3023;p151"/>
          <p:cNvSpPr/>
          <p:nvPr/>
        </p:nvSpPr>
        <p:spPr>
          <a:xfrm>
            <a:off x="2822147" y="4450393"/>
            <a:ext cx="1533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24" name="Google Shape;3024;p151"/>
          <p:cNvSpPr txBox="1"/>
          <p:nvPr/>
        </p:nvSpPr>
        <p:spPr>
          <a:xfrm>
            <a:off x="5888218" y="3557640"/>
            <a:ext cx="3306300" cy="1177200"/>
          </a:xfrm>
          <a:prstGeom prst="rect">
            <a:avLst/>
          </a:prstGeom>
          <a:blipFill rotWithShape="1">
            <a:blip r:embed="rId10">
              <a:alphaModFix/>
            </a:blip>
            <a:stretch>
              <a:fillRect l="-828" t="-3098" r="-2347" b="-774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25" name="Google Shape;3025;p151"/>
          <p:cNvSpPr txBox="1"/>
          <p:nvPr/>
        </p:nvSpPr>
        <p:spPr>
          <a:xfrm>
            <a:off x="4355183" y="4446506"/>
            <a:ext cx="1284300" cy="346200"/>
          </a:xfrm>
          <a:prstGeom prst="rect">
            <a:avLst/>
          </a:prstGeom>
          <a:blipFill rotWithShape="1">
            <a:blip r:embed="rId11">
              <a:alphaModFix/>
            </a:blip>
            <a:stretch>
              <a:fillRect l="-106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029"/>
        <p:cNvGrpSpPr/>
        <p:nvPr/>
      </p:nvGrpSpPr>
      <p:grpSpPr>
        <a:xfrm>
          <a:off x="0" y="0"/>
          <a:ext cx="0" cy="0"/>
          <a:chOff x="0" y="0"/>
          <a:chExt cx="0" cy="0"/>
        </a:xfrm>
      </p:grpSpPr>
      <p:sp>
        <p:nvSpPr>
          <p:cNvPr id="3030" name="Google Shape;3030;p152"/>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31" name="Google Shape;3031;p152"/>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3032" name="Google Shape;3032;p152"/>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33" name="Google Shape;3033;p152"/>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034" name="Google Shape;3034;p152"/>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35" name="Google Shape;3035;p152"/>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36" name="Google Shape;3036;p152"/>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37" name="Google Shape;3037;p152"/>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38" name="Google Shape;3038;p152"/>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39" name="Google Shape;3039;p152"/>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40" name="Google Shape;3040;p152"/>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41" name="Google Shape;3041;p152"/>
          <p:cNvSpPr/>
          <p:nvPr/>
        </p:nvSpPr>
        <p:spPr>
          <a:xfrm>
            <a:off x="3754225" y="3828108"/>
            <a:ext cx="1476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42" name="Google Shape;3042;p152"/>
          <p:cNvSpPr txBox="1"/>
          <p:nvPr/>
        </p:nvSpPr>
        <p:spPr>
          <a:xfrm>
            <a:off x="5124167" y="4121305"/>
            <a:ext cx="644100" cy="346200"/>
          </a:xfrm>
          <a:prstGeom prst="rect">
            <a:avLst/>
          </a:prstGeom>
          <a:blipFill rotWithShape="1">
            <a:blip r:embed="rId9">
              <a:alphaModFix/>
            </a:blip>
            <a:stretch>
              <a:fillRect l="-70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43" name="Google Shape;3043;p152"/>
          <p:cNvSpPr/>
          <p:nvPr/>
        </p:nvSpPr>
        <p:spPr>
          <a:xfrm>
            <a:off x="2822147" y="4450393"/>
            <a:ext cx="1533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44" name="Google Shape;3044;p152"/>
          <p:cNvSpPr txBox="1"/>
          <p:nvPr/>
        </p:nvSpPr>
        <p:spPr>
          <a:xfrm>
            <a:off x="5888218" y="3557640"/>
            <a:ext cx="3306300" cy="1177200"/>
          </a:xfrm>
          <a:prstGeom prst="rect">
            <a:avLst/>
          </a:prstGeom>
          <a:blipFill rotWithShape="1">
            <a:blip r:embed="rId10">
              <a:alphaModFix/>
            </a:blip>
            <a:stretch>
              <a:fillRect l="-828" t="-3098" r="-2347" b="-774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45" name="Google Shape;3045;p152"/>
          <p:cNvSpPr txBox="1"/>
          <p:nvPr/>
        </p:nvSpPr>
        <p:spPr>
          <a:xfrm>
            <a:off x="1537785" y="4436345"/>
            <a:ext cx="1249200" cy="346200"/>
          </a:xfrm>
          <a:prstGeom prst="rect">
            <a:avLst/>
          </a:prstGeom>
          <a:blipFill rotWithShape="1">
            <a:blip r:embed="rId11">
              <a:alphaModFix/>
            </a:blip>
            <a:stretch>
              <a:fillRect l="-728" b="-1709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46" name="Google Shape;3046;p152"/>
          <p:cNvSpPr txBox="1"/>
          <p:nvPr/>
        </p:nvSpPr>
        <p:spPr>
          <a:xfrm>
            <a:off x="4355183" y="4446506"/>
            <a:ext cx="1284300" cy="346200"/>
          </a:xfrm>
          <a:prstGeom prst="rect">
            <a:avLst/>
          </a:prstGeom>
          <a:blipFill rotWithShape="1">
            <a:blip r:embed="rId12">
              <a:alphaModFix/>
            </a:blip>
            <a:stretch>
              <a:fillRect l="-106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7"/>
          <p:cNvSpPr/>
          <p:nvPr/>
        </p:nvSpPr>
        <p:spPr>
          <a:xfrm>
            <a:off x="696200" y="12573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7"/>
          <p:cNvSpPr/>
          <p:nvPr/>
        </p:nvSpPr>
        <p:spPr>
          <a:xfrm>
            <a:off x="2157850" y="18946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7"/>
          <p:cNvSpPr/>
          <p:nvPr/>
        </p:nvSpPr>
        <p:spPr>
          <a:xfrm>
            <a:off x="1281550" y="2621975"/>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7"/>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7"/>
          <p:cNvSpPr/>
          <p:nvPr/>
        </p:nvSpPr>
        <p:spPr>
          <a:xfrm>
            <a:off x="4055925" y="21232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7"/>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7"/>
          <p:cNvSpPr/>
          <p:nvPr/>
        </p:nvSpPr>
        <p:spPr>
          <a:xfrm>
            <a:off x="4596250" y="153095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7"/>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7"/>
          <p:cNvSpPr/>
          <p:nvPr/>
        </p:nvSpPr>
        <p:spPr>
          <a:xfrm>
            <a:off x="3245400" y="969825"/>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7"/>
          <p:cNvSpPr/>
          <p:nvPr/>
        </p:nvSpPr>
        <p:spPr>
          <a:xfrm>
            <a:off x="983675" y="39139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6" name="Google Shape;476;p17"/>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477" name="Google Shape;477;p17"/>
          <p:cNvCxnSpPr>
            <a:stCxn id="469"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478" name="Google Shape;478;p17"/>
          <p:cNvCxnSpPr>
            <a:stCxn id="468" idx="6"/>
          </p:cNvCxnSpPr>
          <p:nvPr/>
        </p:nvCxnSpPr>
        <p:spPr>
          <a:xfrm>
            <a:off x="1465150" y="2713775"/>
            <a:ext cx="1620900" cy="0"/>
          </a:xfrm>
          <a:prstGeom prst="straightConnector1">
            <a:avLst/>
          </a:prstGeom>
          <a:noFill/>
          <a:ln w="28575" cap="flat" cmpd="sng">
            <a:solidFill>
              <a:srgbClr val="B7B7B7"/>
            </a:solidFill>
            <a:prstDash val="dash"/>
            <a:round/>
            <a:headEnd type="none" w="sm" len="sm"/>
            <a:tailEnd type="none" w="sm" len="sm"/>
          </a:ln>
        </p:spPr>
      </p:cxnSp>
      <p:cxnSp>
        <p:nvCxnSpPr>
          <p:cNvPr id="479" name="Google Shape;479;p17"/>
          <p:cNvCxnSpPr>
            <a:stCxn id="468" idx="2"/>
          </p:cNvCxnSpPr>
          <p:nvPr/>
        </p:nvCxnSpPr>
        <p:spPr>
          <a:xfrm rot="10800000">
            <a:off x="-62450" y="2713775"/>
            <a:ext cx="1344000" cy="0"/>
          </a:xfrm>
          <a:prstGeom prst="straightConnector1">
            <a:avLst/>
          </a:prstGeom>
          <a:noFill/>
          <a:ln w="28575" cap="flat" cmpd="sng">
            <a:solidFill>
              <a:srgbClr val="B7B7B7"/>
            </a:solidFill>
            <a:prstDash val="dash"/>
            <a:round/>
            <a:headEnd type="none" w="sm" len="sm"/>
            <a:tailEnd type="none" w="sm" len="sm"/>
          </a:ln>
        </p:spPr>
      </p:cxnSp>
      <p:cxnSp>
        <p:nvCxnSpPr>
          <p:cNvPr id="480" name="Google Shape;480;p17"/>
          <p:cNvCxnSpPr>
            <a:stCxn id="475" idx="0"/>
          </p:cNvCxnSpPr>
          <p:nvPr/>
        </p:nvCxnSpPr>
        <p:spPr>
          <a:xfrm rot="10800000">
            <a:off x="1075475" y="2712100"/>
            <a:ext cx="0" cy="1201800"/>
          </a:xfrm>
          <a:prstGeom prst="straightConnector1">
            <a:avLst/>
          </a:prstGeom>
          <a:noFill/>
          <a:ln w="28575" cap="flat" cmpd="sng">
            <a:solidFill>
              <a:srgbClr val="B7B7B7"/>
            </a:solidFill>
            <a:prstDash val="dash"/>
            <a:round/>
            <a:headEnd type="none" w="sm" len="sm"/>
            <a:tailEnd type="none" w="sm" len="sm"/>
          </a:ln>
        </p:spPr>
      </p:cxnSp>
      <p:cxnSp>
        <p:nvCxnSpPr>
          <p:cNvPr id="481" name="Google Shape;481;p17"/>
          <p:cNvCxnSpPr>
            <a:stCxn id="475" idx="4"/>
          </p:cNvCxnSpPr>
          <p:nvPr/>
        </p:nvCxnSpPr>
        <p:spPr>
          <a:xfrm>
            <a:off x="1075475" y="4097500"/>
            <a:ext cx="0" cy="1066800"/>
          </a:xfrm>
          <a:prstGeom prst="straightConnector1">
            <a:avLst/>
          </a:prstGeom>
          <a:noFill/>
          <a:ln w="28575" cap="flat" cmpd="sng">
            <a:solidFill>
              <a:srgbClr val="B7B7B7"/>
            </a:solidFill>
            <a:prstDash val="dash"/>
            <a:round/>
            <a:headEnd type="none" w="sm" len="sm"/>
            <a:tailEnd type="none" w="sm" len="sm"/>
          </a:ln>
        </p:spPr>
      </p:cxnSp>
      <p:cxnSp>
        <p:nvCxnSpPr>
          <p:cNvPr id="482" name="Google Shape;482;p17"/>
          <p:cNvCxnSpPr>
            <a:stCxn id="467" idx="4"/>
          </p:cNvCxnSpPr>
          <p:nvPr/>
        </p:nvCxnSpPr>
        <p:spPr>
          <a:xfrm>
            <a:off x="2249650" y="2078200"/>
            <a:ext cx="0" cy="602700"/>
          </a:xfrm>
          <a:prstGeom prst="straightConnector1">
            <a:avLst/>
          </a:prstGeom>
          <a:noFill/>
          <a:ln w="28575" cap="flat" cmpd="sng">
            <a:solidFill>
              <a:srgbClr val="B7B7B7"/>
            </a:solidFill>
            <a:prstDash val="dash"/>
            <a:round/>
            <a:headEnd type="none" w="sm" len="sm"/>
            <a:tailEnd type="none" w="sm" len="sm"/>
          </a:ln>
        </p:spPr>
      </p:cxnSp>
      <p:cxnSp>
        <p:nvCxnSpPr>
          <p:cNvPr id="483" name="Google Shape;483;p17"/>
          <p:cNvCxnSpPr>
            <a:stCxn id="467" idx="0"/>
          </p:cNvCxnSpPr>
          <p:nvPr/>
        </p:nvCxnSpPr>
        <p:spPr>
          <a:xfrm rot="10800000">
            <a:off x="2249650" y="100"/>
            <a:ext cx="0" cy="1894500"/>
          </a:xfrm>
          <a:prstGeom prst="straightConnector1">
            <a:avLst/>
          </a:prstGeom>
          <a:noFill/>
          <a:ln w="28575" cap="flat" cmpd="sng">
            <a:solidFill>
              <a:srgbClr val="B7B7B7"/>
            </a:solidFill>
            <a:prstDash val="dash"/>
            <a:round/>
            <a:headEnd type="none" w="sm" len="sm"/>
            <a:tailEnd type="none" w="sm" len="sm"/>
          </a:ln>
        </p:spPr>
      </p:cxnSp>
      <p:cxnSp>
        <p:nvCxnSpPr>
          <p:cNvPr id="484" name="Google Shape;484;p17"/>
          <p:cNvCxnSpPr>
            <a:stCxn id="466" idx="6"/>
          </p:cNvCxnSpPr>
          <p:nvPr/>
        </p:nvCxnSpPr>
        <p:spPr>
          <a:xfrm>
            <a:off x="879800" y="1349100"/>
            <a:ext cx="1374900" cy="0"/>
          </a:xfrm>
          <a:prstGeom prst="straightConnector1">
            <a:avLst/>
          </a:prstGeom>
          <a:noFill/>
          <a:ln w="28575" cap="flat" cmpd="sng">
            <a:solidFill>
              <a:srgbClr val="B7B7B7"/>
            </a:solidFill>
            <a:prstDash val="dash"/>
            <a:round/>
            <a:headEnd type="none" w="sm" len="sm"/>
            <a:tailEnd type="none" w="sm" len="sm"/>
          </a:ln>
        </p:spPr>
      </p:cxnSp>
      <p:cxnSp>
        <p:nvCxnSpPr>
          <p:cNvPr id="485" name="Google Shape;485;p17"/>
          <p:cNvCxnSpPr>
            <a:stCxn id="466" idx="2"/>
          </p:cNvCxnSpPr>
          <p:nvPr/>
        </p:nvCxnSpPr>
        <p:spPr>
          <a:xfrm rot="10800000">
            <a:off x="-62500" y="1349100"/>
            <a:ext cx="758700" cy="0"/>
          </a:xfrm>
          <a:prstGeom prst="straightConnector1">
            <a:avLst/>
          </a:prstGeom>
          <a:noFill/>
          <a:ln w="28575" cap="flat" cmpd="sng">
            <a:solidFill>
              <a:srgbClr val="B7B7B7"/>
            </a:solidFill>
            <a:prstDash val="dash"/>
            <a:round/>
            <a:headEnd type="none" w="sm" len="sm"/>
            <a:tailEnd type="none" w="sm" len="sm"/>
          </a:ln>
        </p:spPr>
      </p:cxnSp>
      <p:cxnSp>
        <p:nvCxnSpPr>
          <p:cNvPr id="486" name="Google Shape;486;p17"/>
          <p:cNvCxnSpPr>
            <a:stCxn id="470" idx="2"/>
          </p:cNvCxnSpPr>
          <p:nvPr/>
        </p:nvCxnSpPr>
        <p:spPr>
          <a:xfrm rot="10800000">
            <a:off x="3075825" y="2215000"/>
            <a:ext cx="980100" cy="0"/>
          </a:xfrm>
          <a:prstGeom prst="straightConnector1">
            <a:avLst/>
          </a:prstGeom>
          <a:noFill/>
          <a:ln w="28575" cap="flat" cmpd="sng">
            <a:solidFill>
              <a:srgbClr val="B7B7B7"/>
            </a:solidFill>
            <a:prstDash val="dash"/>
            <a:round/>
            <a:headEnd type="none" w="sm" len="sm"/>
            <a:tailEnd type="none" w="sm" len="sm"/>
          </a:ln>
        </p:spPr>
      </p:cxnSp>
      <p:cxnSp>
        <p:nvCxnSpPr>
          <p:cNvPr id="487" name="Google Shape;487;p17"/>
          <p:cNvCxnSpPr>
            <a:stCxn id="470" idx="6"/>
          </p:cNvCxnSpPr>
          <p:nvPr/>
        </p:nvCxnSpPr>
        <p:spPr>
          <a:xfrm>
            <a:off x="4239525" y="2215000"/>
            <a:ext cx="1475400" cy="0"/>
          </a:xfrm>
          <a:prstGeom prst="straightConnector1">
            <a:avLst/>
          </a:prstGeom>
          <a:noFill/>
          <a:ln w="28575" cap="flat" cmpd="sng">
            <a:solidFill>
              <a:srgbClr val="B7B7B7"/>
            </a:solidFill>
            <a:prstDash val="dash"/>
            <a:round/>
            <a:headEnd type="none" w="sm" len="sm"/>
            <a:tailEnd type="none" w="sm" len="sm"/>
          </a:ln>
        </p:spPr>
      </p:cxnSp>
      <p:cxnSp>
        <p:nvCxnSpPr>
          <p:cNvPr id="488" name="Google Shape;488;p17"/>
          <p:cNvCxnSpPr>
            <a:stCxn id="473"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489" name="Google Shape;489;p17"/>
          <p:cNvCxnSpPr>
            <a:stCxn id="473"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490" name="Google Shape;490;p17"/>
          <p:cNvCxnSpPr>
            <a:stCxn id="471"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491" name="Google Shape;491;p17"/>
          <p:cNvCxnSpPr>
            <a:stCxn id="471"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492" name="Google Shape;492;p17"/>
          <p:cNvCxnSpPr>
            <a:stCxn id="472" idx="4"/>
          </p:cNvCxnSpPr>
          <p:nvPr/>
        </p:nvCxnSpPr>
        <p:spPr>
          <a:xfrm>
            <a:off x="4688050" y="1714550"/>
            <a:ext cx="0" cy="509100"/>
          </a:xfrm>
          <a:prstGeom prst="straightConnector1">
            <a:avLst/>
          </a:prstGeom>
          <a:noFill/>
          <a:ln w="28575" cap="flat" cmpd="sng">
            <a:solidFill>
              <a:srgbClr val="B7B7B7"/>
            </a:solidFill>
            <a:prstDash val="dash"/>
            <a:round/>
            <a:headEnd type="none" w="sm" len="sm"/>
            <a:tailEnd type="none" w="sm" len="sm"/>
          </a:ln>
        </p:spPr>
      </p:cxnSp>
      <p:cxnSp>
        <p:nvCxnSpPr>
          <p:cNvPr id="493" name="Google Shape;493;p17"/>
          <p:cNvCxnSpPr/>
          <p:nvPr/>
        </p:nvCxnSpPr>
        <p:spPr>
          <a:xfrm rot="10800000">
            <a:off x="4688050" y="10250"/>
            <a:ext cx="0" cy="1520700"/>
          </a:xfrm>
          <a:prstGeom prst="straightConnector1">
            <a:avLst/>
          </a:prstGeom>
          <a:noFill/>
          <a:ln w="28575" cap="flat" cmpd="sng">
            <a:solidFill>
              <a:srgbClr val="B7B7B7"/>
            </a:solidFill>
            <a:prstDash val="dash"/>
            <a:round/>
            <a:headEnd type="none" w="sm" len="sm"/>
            <a:tailEnd type="none" w="sm" len="sm"/>
          </a:ln>
        </p:spPr>
      </p:cxnSp>
      <p:cxnSp>
        <p:nvCxnSpPr>
          <p:cNvPr id="494" name="Google Shape;494;p17"/>
          <p:cNvCxnSpPr>
            <a:stCxn id="474" idx="2"/>
          </p:cNvCxnSpPr>
          <p:nvPr/>
        </p:nvCxnSpPr>
        <p:spPr>
          <a:xfrm rot="10800000">
            <a:off x="3086100" y="1061625"/>
            <a:ext cx="159300" cy="0"/>
          </a:xfrm>
          <a:prstGeom prst="straightConnector1">
            <a:avLst/>
          </a:prstGeom>
          <a:noFill/>
          <a:ln w="28575" cap="flat" cmpd="sng">
            <a:solidFill>
              <a:srgbClr val="B7B7B7"/>
            </a:solidFill>
            <a:prstDash val="dash"/>
            <a:round/>
            <a:headEnd type="none" w="sm" len="sm"/>
            <a:tailEnd type="none" w="sm" len="sm"/>
          </a:ln>
        </p:spPr>
      </p:cxnSp>
      <p:cxnSp>
        <p:nvCxnSpPr>
          <p:cNvPr id="495" name="Google Shape;495;p17"/>
          <p:cNvCxnSpPr>
            <a:stCxn id="474" idx="6"/>
          </p:cNvCxnSpPr>
          <p:nvPr/>
        </p:nvCxnSpPr>
        <p:spPr>
          <a:xfrm>
            <a:off x="3429000" y="1061625"/>
            <a:ext cx="1257300" cy="0"/>
          </a:xfrm>
          <a:prstGeom prst="straightConnector1">
            <a:avLst/>
          </a:prstGeom>
          <a:noFill/>
          <a:ln w="28575" cap="flat" cmpd="sng">
            <a:solidFill>
              <a:srgbClr val="B7B7B7"/>
            </a:solidFill>
            <a:prstDash val="dash"/>
            <a:round/>
            <a:headEnd type="none" w="sm" len="sm"/>
            <a:tailEnd type="none" w="sm" len="sm"/>
          </a:ln>
        </p:spPr>
      </p:cxnSp>
      <p:sp>
        <p:nvSpPr>
          <p:cNvPr id="496" name="Google Shape;496;p17"/>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7"/>
          <p:cNvSpPr/>
          <p:nvPr/>
        </p:nvSpPr>
        <p:spPr>
          <a:xfrm>
            <a:off x="6644950" y="1943100"/>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7"/>
          <p:cNvSpPr/>
          <p:nvPr/>
        </p:nvSpPr>
        <p:spPr>
          <a:xfrm>
            <a:off x="7800125" y="19431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9" name="Google Shape;499;p17"/>
          <p:cNvCxnSpPr>
            <a:stCxn id="497" idx="0"/>
            <a:endCxn id="496"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500" name="Google Shape;500;p17"/>
          <p:cNvCxnSpPr>
            <a:stCxn id="496" idx="5"/>
            <a:endCxn id="498"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501" name="Google Shape;501;p17"/>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7"/>
          <p:cNvSpPr/>
          <p:nvPr/>
        </p:nvSpPr>
        <p:spPr>
          <a:xfrm>
            <a:off x="8248625" y="276400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7"/>
          <p:cNvSpPr/>
          <p:nvPr/>
        </p:nvSpPr>
        <p:spPr>
          <a:xfrm>
            <a:off x="8056775" y="3553700"/>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4" name="Google Shape;504;p17"/>
          <p:cNvCxnSpPr>
            <a:stCxn id="501" idx="0"/>
            <a:endCxn id="498" idx="3"/>
          </p:cNvCxnSpPr>
          <p:nvPr/>
        </p:nvCxnSpPr>
        <p:spPr>
          <a:xfrm rot="10800000" flipH="1">
            <a:off x="7535100" y="2099800"/>
            <a:ext cx="291900" cy="664200"/>
          </a:xfrm>
          <a:prstGeom prst="straightConnector1">
            <a:avLst/>
          </a:prstGeom>
          <a:noFill/>
          <a:ln w="28575" cap="flat" cmpd="sng">
            <a:solidFill>
              <a:srgbClr val="B7B7B7"/>
            </a:solidFill>
            <a:prstDash val="solid"/>
            <a:round/>
            <a:headEnd type="none" w="sm" len="sm"/>
            <a:tailEnd type="none" w="sm" len="sm"/>
          </a:ln>
        </p:spPr>
      </p:cxnSp>
      <p:cxnSp>
        <p:nvCxnSpPr>
          <p:cNvPr id="505" name="Google Shape;505;p17"/>
          <p:cNvCxnSpPr>
            <a:endCxn id="502" idx="0"/>
          </p:cNvCxnSpPr>
          <p:nvPr/>
        </p:nvCxnSpPr>
        <p:spPr>
          <a:xfrm>
            <a:off x="7956725" y="2054800"/>
            <a:ext cx="383700" cy="709200"/>
          </a:xfrm>
          <a:prstGeom prst="straightConnector1">
            <a:avLst/>
          </a:prstGeom>
          <a:noFill/>
          <a:ln w="28575" cap="flat" cmpd="sng">
            <a:solidFill>
              <a:srgbClr val="B7B7B7"/>
            </a:solidFill>
            <a:prstDash val="solid"/>
            <a:round/>
            <a:headEnd type="none" w="sm" len="sm"/>
            <a:tailEnd type="none" w="sm" len="sm"/>
          </a:ln>
        </p:spPr>
      </p:cxnSp>
      <p:cxnSp>
        <p:nvCxnSpPr>
          <p:cNvPr id="506" name="Google Shape;506;p17"/>
          <p:cNvCxnSpPr>
            <a:stCxn id="503" idx="0"/>
            <a:endCxn id="502" idx="3"/>
          </p:cNvCxnSpPr>
          <p:nvPr/>
        </p:nvCxnSpPr>
        <p:spPr>
          <a:xfrm rot="10800000" flipH="1">
            <a:off x="8148575" y="2920700"/>
            <a:ext cx="126900" cy="633000"/>
          </a:xfrm>
          <a:prstGeom prst="straightConnector1">
            <a:avLst/>
          </a:prstGeom>
          <a:noFill/>
          <a:ln w="28575" cap="flat" cmpd="sng">
            <a:solidFill>
              <a:srgbClr val="B7B7B7"/>
            </a:solidFill>
            <a:prstDash val="solid"/>
            <a:round/>
            <a:headEnd type="none" w="sm" len="sm"/>
            <a:tailEnd type="none" w="sm" len="sm"/>
          </a:ln>
        </p:spPr>
      </p:cxnSp>
      <p:sp>
        <p:nvSpPr>
          <p:cNvPr id="507" name="Google Shape;507;p17"/>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8" name="Google Shape;508;p17"/>
          <p:cNvCxnSpPr>
            <a:stCxn id="501" idx="5"/>
            <a:endCxn id="507"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509" name="Google Shape;509;p17"/>
          <p:cNvSpPr/>
          <p:nvPr/>
        </p:nvSpPr>
        <p:spPr>
          <a:xfrm>
            <a:off x="6192488" y="27640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7"/>
          <p:cNvSpPr/>
          <p:nvPr/>
        </p:nvSpPr>
        <p:spPr>
          <a:xfrm>
            <a:off x="6929875" y="27640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7"/>
          <p:cNvSpPr/>
          <p:nvPr/>
        </p:nvSpPr>
        <p:spPr>
          <a:xfrm>
            <a:off x="6755813" y="35537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2" name="Google Shape;512;p17"/>
          <p:cNvCxnSpPr>
            <a:stCxn id="509" idx="0"/>
            <a:endCxn id="497" idx="3"/>
          </p:cNvCxnSpPr>
          <p:nvPr/>
        </p:nvCxnSpPr>
        <p:spPr>
          <a:xfrm rot="10800000" flipH="1">
            <a:off x="6284288" y="2099800"/>
            <a:ext cx="387600" cy="664200"/>
          </a:xfrm>
          <a:prstGeom prst="straightConnector1">
            <a:avLst/>
          </a:prstGeom>
          <a:noFill/>
          <a:ln w="28575" cap="flat" cmpd="sng">
            <a:solidFill>
              <a:srgbClr val="B7B7B7"/>
            </a:solidFill>
            <a:prstDash val="solid"/>
            <a:round/>
            <a:headEnd type="none" w="sm" len="sm"/>
            <a:tailEnd type="none" w="sm" len="sm"/>
          </a:ln>
        </p:spPr>
      </p:cxnSp>
      <p:cxnSp>
        <p:nvCxnSpPr>
          <p:cNvPr id="513" name="Google Shape;513;p17"/>
          <p:cNvCxnSpPr>
            <a:stCxn id="497" idx="5"/>
            <a:endCxn id="510" idx="0"/>
          </p:cNvCxnSpPr>
          <p:nvPr/>
        </p:nvCxnSpPr>
        <p:spPr>
          <a:xfrm>
            <a:off x="6801662" y="2099812"/>
            <a:ext cx="219900" cy="664200"/>
          </a:xfrm>
          <a:prstGeom prst="straightConnector1">
            <a:avLst/>
          </a:prstGeom>
          <a:noFill/>
          <a:ln w="28575" cap="flat" cmpd="sng">
            <a:solidFill>
              <a:srgbClr val="B7B7B7"/>
            </a:solidFill>
            <a:prstDash val="solid"/>
            <a:round/>
            <a:headEnd type="none" w="sm" len="sm"/>
            <a:tailEnd type="none" w="sm" len="sm"/>
          </a:ln>
        </p:spPr>
      </p:cxnSp>
      <p:cxnSp>
        <p:nvCxnSpPr>
          <p:cNvPr id="514" name="Google Shape;514;p17"/>
          <p:cNvCxnSpPr>
            <a:stCxn id="511" idx="0"/>
            <a:endCxn id="510" idx="3"/>
          </p:cNvCxnSpPr>
          <p:nvPr/>
        </p:nvCxnSpPr>
        <p:spPr>
          <a:xfrm rot="10800000" flipH="1">
            <a:off x="6847613" y="2920700"/>
            <a:ext cx="109200" cy="633000"/>
          </a:xfrm>
          <a:prstGeom prst="straightConnector1">
            <a:avLst/>
          </a:prstGeom>
          <a:noFill/>
          <a:ln w="28575" cap="flat" cmpd="sng">
            <a:solidFill>
              <a:srgbClr val="B7B7B7"/>
            </a:solidFill>
            <a:prstDash val="solid"/>
            <a:round/>
            <a:headEnd type="none" w="sm" len="sm"/>
            <a:tailEnd type="none" w="sm" len="sm"/>
          </a:ln>
        </p:spPr>
      </p:cxnSp>
      <p:cxnSp>
        <p:nvCxnSpPr>
          <p:cNvPr id="515" name="Google Shape;515;p17"/>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516" name="Google Shape;516;p17"/>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517" name="Google Shape;517;p17"/>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518" name="Google Shape;518;p17"/>
          <p:cNvCxnSpPr>
            <a:stCxn id="496" idx="6"/>
            <a:endCxn id="517"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519" name="Google Shape;519;p17"/>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20" name="Google Shape;520;p17"/>
          <p:cNvCxnSpPr>
            <a:stCxn id="498" idx="6"/>
            <a:endCxn id="519"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521" name="Google Shape;521;p17"/>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522" name="Google Shape;522;p17"/>
          <p:cNvCxnSpPr>
            <a:stCxn id="502" idx="6"/>
            <a:endCxn id="521"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523" name="Google Shape;523;p17"/>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24" name="Google Shape;524;p17"/>
          <p:cNvCxnSpPr>
            <a:stCxn id="503" idx="6"/>
            <a:endCxn id="523"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525" name="Google Shape;525;p17"/>
          <p:cNvSpPr txBox="1"/>
          <p:nvPr/>
        </p:nvSpPr>
        <p:spPr>
          <a:xfrm>
            <a:off x="4064625" y="425280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search this little guy</a:t>
            </a:r>
            <a:endParaRPr sz="1400" b="0" i="0" u="none" strike="noStrike" cap="none">
              <a:solidFill>
                <a:srgbClr val="000000"/>
              </a:solidFill>
              <a:highlight>
                <a:srgbClr val="FFFF00"/>
              </a:highlight>
              <a:latin typeface="Arial"/>
              <a:ea typeface="Arial"/>
              <a:cs typeface="Arial"/>
              <a:sym typeface="Arial"/>
            </a:endParaRPr>
          </a:p>
        </p:txBody>
      </p:sp>
      <p:cxnSp>
        <p:nvCxnSpPr>
          <p:cNvPr id="526" name="Google Shape;526;p17"/>
          <p:cNvCxnSpPr>
            <a:endCxn id="473" idx="6"/>
          </p:cNvCxnSpPr>
          <p:nvPr/>
        </p:nvCxnSpPr>
        <p:spPr>
          <a:xfrm rot="10800000">
            <a:off x="3868925" y="4088825"/>
            <a:ext cx="546900" cy="26100"/>
          </a:xfrm>
          <a:prstGeom prst="straightConnector1">
            <a:avLst/>
          </a:prstGeom>
          <a:noFill/>
          <a:ln w="19050" cap="flat" cmpd="sng">
            <a:solidFill>
              <a:srgbClr val="FF0000"/>
            </a:solidFill>
            <a:prstDash val="solid"/>
            <a:round/>
            <a:headEnd type="none" w="sm" len="sm"/>
            <a:tailEnd type="triangle" w="med" len="med"/>
          </a:ln>
        </p:spPr>
      </p:cxnSp>
      <p:grpSp>
        <p:nvGrpSpPr>
          <p:cNvPr id="527" name="Google Shape;527;p17"/>
          <p:cNvGrpSpPr/>
          <p:nvPr/>
        </p:nvGrpSpPr>
        <p:grpSpPr>
          <a:xfrm>
            <a:off x="5833097" y="3890161"/>
            <a:ext cx="3292014" cy="1201739"/>
            <a:chOff x="1917150" y="3703800"/>
            <a:chExt cx="5309701" cy="1354225"/>
          </a:xfrm>
        </p:grpSpPr>
        <p:pic>
          <p:nvPicPr>
            <p:cNvPr id="528" name="Google Shape;528;p1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529" name="Google Shape;529;p1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Go to the left subtree!</a:t>
              </a:r>
              <a:endParaRPr sz="1400" b="0" i="0" u="none" strike="noStrike" cap="none">
                <a:solidFill>
                  <a:srgbClr val="000000"/>
                </a:solidFill>
                <a:latin typeface="Consolas"/>
                <a:ea typeface="Consolas"/>
                <a:cs typeface="Consolas"/>
                <a:sym typeface="Consolas"/>
              </a:endParaRPr>
            </a:p>
          </p:txBody>
        </p:sp>
        <p:sp>
          <p:nvSpPr>
            <p:cNvPr id="530" name="Google Shape;530;p17"/>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153"/>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52" name="Google Shape;3052;p153"/>
          <p:cNvPicPr preferRelativeResize="0"/>
          <p:nvPr/>
        </p:nvPicPr>
        <p:blipFill rotWithShape="1">
          <a:blip r:embed="rId3">
            <a:alphaModFix/>
          </a:blip>
          <a:srcRect/>
          <a:stretch/>
        </p:blipFill>
        <p:spPr>
          <a:xfrm>
            <a:off x="180641" y="1177501"/>
            <a:ext cx="8759859" cy="2548092"/>
          </a:xfrm>
          <a:prstGeom prst="rect">
            <a:avLst/>
          </a:prstGeom>
          <a:noFill/>
          <a:ln>
            <a:noFill/>
          </a:ln>
        </p:spPr>
      </p:pic>
      <p:sp>
        <p:nvSpPr>
          <p:cNvPr id="3053" name="Google Shape;3053;p153"/>
          <p:cNvSpPr/>
          <p:nvPr/>
        </p:nvSpPr>
        <p:spPr>
          <a:xfrm>
            <a:off x="473696" y="3386228"/>
            <a:ext cx="1251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054" name="Google Shape;3054;p153"/>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055" name="Google Shape;3055;p153"/>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56" name="Google Shape;3056;p153"/>
          <p:cNvSpPr txBox="1"/>
          <p:nvPr/>
        </p:nvSpPr>
        <p:spPr>
          <a:xfrm>
            <a:off x="6244169" y="1399858"/>
            <a:ext cx="2269500" cy="1741200"/>
          </a:xfrm>
          <a:prstGeom prst="rect">
            <a:avLst/>
          </a:prstGeom>
          <a:blipFill rotWithShape="1">
            <a:blip r:embed="rId5">
              <a:alphaModFix/>
            </a:blip>
            <a:stretch>
              <a:fillRect l="-397" b="-261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57" name="Google Shape;3057;p153"/>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58" name="Google Shape;3058;p153"/>
          <p:cNvSpPr txBox="1"/>
          <p:nvPr/>
        </p:nvSpPr>
        <p:spPr>
          <a:xfrm>
            <a:off x="2021930" y="586778"/>
            <a:ext cx="938100" cy="559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59" name="Google Shape;3059;p153"/>
          <p:cNvSpPr txBox="1"/>
          <p:nvPr/>
        </p:nvSpPr>
        <p:spPr>
          <a:xfrm>
            <a:off x="5943194" y="110222"/>
            <a:ext cx="1858200" cy="346200"/>
          </a:xfrm>
          <a:prstGeom prst="rect">
            <a:avLst/>
          </a:prstGeom>
          <a:blipFill rotWithShape="1">
            <a:blip r:embed="rId7">
              <a:alphaModFix/>
            </a:blip>
            <a:stretch>
              <a:fillRect l="-3938" t="-10516" r="-977"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0" name="Google Shape;3060;p153"/>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61" name="Google Shape;3061;p153"/>
          <p:cNvSpPr txBox="1"/>
          <p:nvPr/>
        </p:nvSpPr>
        <p:spPr>
          <a:xfrm>
            <a:off x="2201600" y="3495906"/>
            <a:ext cx="938100" cy="346200"/>
          </a:xfrm>
          <a:prstGeom prst="rect">
            <a:avLst/>
          </a:prstGeom>
          <a:blipFill rotWithShape="1">
            <a:blip r:embed="rId8">
              <a:alphaModFix/>
            </a:blip>
            <a:stretch>
              <a:fillRect l="-1458" r="-1170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2" name="Google Shape;3062;p153"/>
          <p:cNvSpPr/>
          <p:nvPr/>
        </p:nvSpPr>
        <p:spPr>
          <a:xfrm>
            <a:off x="3754225" y="3828108"/>
            <a:ext cx="14766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63" name="Google Shape;3063;p153"/>
          <p:cNvSpPr txBox="1"/>
          <p:nvPr/>
        </p:nvSpPr>
        <p:spPr>
          <a:xfrm>
            <a:off x="5124167" y="4121305"/>
            <a:ext cx="644100" cy="346200"/>
          </a:xfrm>
          <a:prstGeom prst="rect">
            <a:avLst/>
          </a:prstGeom>
          <a:blipFill rotWithShape="1">
            <a:blip r:embed="rId9">
              <a:alphaModFix/>
            </a:blip>
            <a:stretch>
              <a:fillRect l="-70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4" name="Google Shape;3064;p153"/>
          <p:cNvSpPr/>
          <p:nvPr/>
        </p:nvSpPr>
        <p:spPr>
          <a:xfrm>
            <a:off x="2822147" y="4450393"/>
            <a:ext cx="1533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065" name="Google Shape;3065;p153"/>
          <p:cNvSpPr txBox="1"/>
          <p:nvPr/>
        </p:nvSpPr>
        <p:spPr>
          <a:xfrm>
            <a:off x="4355183" y="4446506"/>
            <a:ext cx="1284300" cy="346200"/>
          </a:xfrm>
          <a:prstGeom prst="rect">
            <a:avLst/>
          </a:prstGeom>
          <a:blipFill rotWithShape="1">
            <a:blip r:embed="rId10">
              <a:alphaModFix/>
            </a:blip>
            <a:stretch>
              <a:fillRect l="-1068" b="-1866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6" name="Google Shape;3066;p153"/>
          <p:cNvSpPr txBox="1"/>
          <p:nvPr/>
        </p:nvSpPr>
        <p:spPr>
          <a:xfrm>
            <a:off x="5888218" y="3557640"/>
            <a:ext cx="3306300" cy="1177200"/>
          </a:xfrm>
          <a:prstGeom prst="rect">
            <a:avLst/>
          </a:prstGeom>
          <a:blipFill rotWithShape="1">
            <a:blip r:embed="rId11">
              <a:alphaModFix/>
            </a:blip>
            <a:stretch>
              <a:fillRect l="-828" t="-3098" r="-2347" b="-774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7" name="Google Shape;3067;p153"/>
          <p:cNvSpPr txBox="1"/>
          <p:nvPr/>
        </p:nvSpPr>
        <p:spPr>
          <a:xfrm>
            <a:off x="1537785" y="4436345"/>
            <a:ext cx="1249200" cy="346200"/>
          </a:xfrm>
          <a:prstGeom prst="rect">
            <a:avLst/>
          </a:prstGeom>
          <a:blipFill rotWithShape="1">
            <a:blip r:embed="rId12">
              <a:alphaModFix/>
            </a:blip>
            <a:stretch>
              <a:fillRect l="-728" b="-1709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068" name="Google Shape;3068;p153"/>
          <p:cNvSpPr txBox="1"/>
          <p:nvPr/>
        </p:nvSpPr>
        <p:spPr>
          <a:xfrm>
            <a:off x="180641" y="1429714"/>
            <a:ext cx="6018900" cy="2025600"/>
          </a:xfrm>
          <a:prstGeom prst="rect">
            <a:avLst/>
          </a:prstGeom>
          <a:blipFill rotWithShape="1">
            <a:blip r:embed="rId13">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p154"/>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74" name="Google Shape;3074;p154"/>
          <p:cNvPicPr preferRelativeResize="0"/>
          <p:nvPr/>
        </p:nvPicPr>
        <p:blipFill rotWithShape="1">
          <a:blip r:embed="rId3">
            <a:alphaModFix/>
          </a:blip>
          <a:srcRect/>
          <a:stretch/>
        </p:blipFill>
        <p:spPr>
          <a:xfrm>
            <a:off x="230957" y="2245544"/>
            <a:ext cx="8682088" cy="652412"/>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p155"/>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80" name="Google Shape;3080;p155"/>
          <p:cNvPicPr preferRelativeResize="0"/>
          <p:nvPr/>
        </p:nvPicPr>
        <p:blipFill rotWithShape="1">
          <a:blip r:embed="rId3">
            <a:alphaModFix/>
          </a:blip>
          <a:srcRect/>
          <a:stretch/>
        </p:blipFill>
        <p:spPr>
          <a:xfrm>
            <a:off x="230957" y="2245544"/>
            <a:ext cx="8682088" cy="652412"/>
          </a:xfrm>
          <a:prstGeom prst="rect">
            <a:avLst/>
          </a:prstGeom>
          <a:noFill/>
          <a:ln>
            <a:noFill/>
          </a:ln>
        </p:spPr>
      </p:pic>
      <p:sp>
        <p:nvSpPr>
          <p:cNvPr id="3081" name="Google Shape;3081;p155"/>
          <p:cNvSpPr txBox="1"/>
          <p:nvPr/>
        </p:nvSpPr>
        <p:spPr>
          <a:xfrm>
            <a:off x="2878887" y="3495905"/>
            <a:ext cx="3386400" cy="34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Calibri"/>
                <a:ea typeface="Calibri"/>
                <a:cs typeface="Calibri"/>
                <a:sym typeface="Calibri"/>
              </a:rPr>
              <a:t>True, because merge sort is stable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085"/>
        <p:cNvGrpSpPr/>
        <p:nvPr/>
      </p:nvGrpSpPr>
      <p:grpSpPr>
        <a:xfrm>
          <a:off x="0" y="0"/>
          <a:ext cx="0" cy="0"/>
          <a:chOff x="0" y="0"/>
          <a:chExt cx="0" cy="0"/>
        </a:xfrm>
      </p:grpSpPr>
      <p:sp>
        <p:nvSpPr>
          <p:cNvPr id="3086" name="Google Shape;3086;p156"/>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87" name="Google Shape;3087;p156"/>
          <p:cNvPicPr preferRelativeResize="0"/>
          <p:nvPr/>
        </p:nvPicPr>
        <p:blipFill rotWithShape="1">
          <a:blip r:embed="rId3">
            <a:alphaModFix/>
          </a:blip>
          <a:srcRect/>
          <a:stretch/>
        </p:blipFill>
        <p:spPr>
          <a:xfrm>
            <a:off x="227422" y="2370197"/>
            <a:ext cx="8689156" cy="40310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57"/>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093" name="Google Shape;3093;p157"/>
          <p:cNvPicPr preferRelativeResize="0"/>
          <p:nvPr/>
        </p:nvPicPr>
        <p:blipFill rotWithShape="1">
          <a:blip r:embed="rId3">
            <a:alphaModFix/>
          </a:blip>
          <a:srcRect/>
          <a:stretch/>
        </p:blipFill>
        <p:spPr>
          <a:xfrm>
            <a:off x="227422" y="2370197"/>
            <a:ext cx="8689156" cy="403105"/>
          </a:xfrm>
          <a:prstGeom prst="rect">
            <a:avLst/>
          </a:prstGeom>
          <a:noFill/>
          <a:ln>
            <a:noFill/>
          </a:ln>
        </p:spPr>
      </p:pic>
      <p:sp>
        <p:nvSpPr>
          <p:cNvPr id="3094" name="Google Shape;3094;p157"/>
          <p:cNvSpPr txBox="1"/>
          <p:nvPr/>
        </p:nvSpPr>
        <p:spPr>
          <a:xfrm>
            <a:off x="2878887" y="3495905"/>
            <a:ext cx="3386400" cy="623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Calibri"/>
                <a:ea typeface="Calibri"/>
                <a:cs typeface="Calibri"/>
                <a:sym typeface="Calibri"/>
              </a:rPr>
              <a:t>False, because merge sort (as defined in class) is not in-place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158"/>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00" name="Google Shape;3100;p158"/>
          <p:cNvPicPr preferRelativeResize="0"/>
          <p:nvPr/>
        </p:nvPicPr>
        <p:blipFill rotWithShape="1">
          <a:blip r:embed="rId3">
            <a:alphaModFix/>
          </a:blip>
          <a:srcRect/>
          <a:stretch/>
        </p:blipFill>
        <p:spPr>
          <a:xfrm>
            <a:off x="187357" y="1162741"/>
            <a:ext cx="8769283" cy="256692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104"/>
        <p:cNvGrpSpPr/>
        <p:nvPr/>
      </p:nvGrpSpPr>
      <p:grpSpPr>
        <a:xfrm>
          <a:off x="0" y="0"/>
          <a:ext cx="0" cy="0"/>
          <a:chOff x="0" y="0"/>
          <a:chExt cx="0" cy="0"/>
        </a:xfrm>
      </p:grpSpPr>
      <p:sp>
        <p:nvSpPr>
          <p:cNvPr id="3105" name="Google Shape;3105;p159"/>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06" name="Google Shape;3106;p159"/>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07" name="Google Shape;3107;p159"/>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160"/>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13" name="Google Shape;3113;p160"/>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14" name="Google Shape;3114;p160"/>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15" name="Google Shape;3115;p160"/>
          <p:cNvPicPr preferRelativeResize="0"/>
          <p:nvPr/>
        </p:nvPicPr>
        <p:blipFill rotWithShape="1">
          <a:blip r:embed="rId4">
            <a:alphaModFix/>
          </a:blip>
          <a:srcRect/>
          <a:stretch/>
        </p:blipFill>
        <p:spPr>
          <a:xfrm>
            <a:off x="2271713" y="96440"/>
            <a:ext cx="4600575" cy="495061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161"/>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21" name="Google Shape;3121;p161"/>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22" name="Google Shape;3122;p161"/>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23" name="Google Shape;3123;p161"/>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124" name="Google Shape;3124;p161"/>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25" name="Google Shape;3125;p161"/>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162"/>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31" name="Google Shape;3131;p162"/>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32" name="Google Shape;3132;p162"/>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33" name="Google Shape;3133;p162"/>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134" name="Google Shape;3134;p162"/>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35" name="Google Shape;3135;p162"/>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36" name="Google Shape;3136;p162"/>
          <p:cNvSpPr txBox="1"/>
          <p:nvPr/>
        </p:nvSpPr>
        <p:spPr>
          <a:xfrm>
            <a:off x="6929645" y="900166"/>
            <a:ext cx="1497600" cy="9351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37" name="Google Shape;3137;p162"/>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8"/>
          <p:cNvSpPr/>
          <p:nvPr/>
        </p:nvSpPr>
        <p:spPr>
          <a:xfrm>
            <a:off x="696200" y="12573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8"/>
          <p:cNvSpPr/>
          <p:nvPr/>
        </p:nvSpPr>
        <p:spPr>
          <a:xfrm>
            <a:off x="2157850" y="18946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8"/>
          <p:cNvSpPr/>
          <p:nvPr/>
        </p:nvSpPr>
        <p:spPr>
          <a:xfrm>
            <a:off x="1281550" y="2621975"/>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8"/>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8"/>
          <p:cNvSpPr/>
          <p:nvPr/>
        </p:nvSpPr>
        <p:spPr>
          <a:xfrm>
            <a:off x="4055925" y="21232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4596250" y="153095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8"/>
          <p:cNvSpPr/>
          <p:nvPr/>
        </p:nvSpPr>
        <p:spPr>
          <a:xfrm>
            <a:off x="3245400" y="969825"/>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8"/>
          <p:cNvSpPr/>
          <p:nvPr/>
        </p:nvSpPr>
        <p:spPr>
          <a:xfrm>
            <a:off x="983675" y="39139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5" name="Google Shape;545;p18"/>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546" name="Google Shape;546;p18"/>
          <p:cNvCxnSpPr>
            <a:stCxn id="538"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547" name="Google Shape;547;p18"/>
          <p:cNvCxnSpPr>
            <a:stCxn id="537" idx="6"/>
          </p:cNvCxnSpPr>
          <p:nvPr/>
        </p:nvCxnSpPr>
        <p:spPr>
          <a:xfrm>
            <a:off x="1465150" y="2713775"/>
            <a:ext cx="1620900" cy="0"/>
          </a:xfrm>
          <a:prstGeom prst="straightConnector1">
            <a:avLst/>
          </a:prstGeom>
          <a:noFill/>
          <a:ln w="28575" cap="flat" cmpd="sng">
            <a:solidFill>
              <a:srgbClr val="B7B7B7"/>
            </a:solidFill>
            <a:prstDash val="dash"/>
            <a:round/>
            <a:headEnd type="none" w="sm" len="sm"/>
            <a:tailEnd type="none" w="sm" len="sm"/>
          </a:ln>
        </p:spPr>
      </p:cxnSp>
      <p:cxnSp>
        <p:nvCxnSpPr>
          <p:cNvPr id="548" name="Google Shape;548;p18"/>
          <p:cNvCxnSpPr>
            <a:stCxn id="537" idx="2"/>
          </p:cNvCxnSpPr>
          <p:nvPr/>
        </p:nvCxnSpPr>
        <p:spPr>
          <a:xfrm rot="10800000">
            <a:off x="-62450" y="2713775"/>
            <a:ext cx="1344000" cy="0"/>
          </a:xfrm>
          <a:prstGeom prst="straightConnector1">
            <a:avLst/>
          </a:prstGeom>
          <a:noFill/>
          <a:ln w="28575" cap="flat" cmpd="sng">
            <a:solidFill>
              <a:srgbClr val="B7B7B7"/>
            </a:solidFill>
            <a:prstDash val="dash"/>
            <a:round/>
            <a:headEnd type="none" w="sm" len="sm"/>
            <a:tailEnd type="none" w="sm" len="sm"/>
          </a:ln>
        </p:spPr>
      </p:cxnSp>
      <p:cxnSp>
        <p:nvCxnSpPr>
          <p:cNvPr id="549" name="Google Shape;549;p18"/>
          <p:cNvCxnSpPr>
            <a:stCxn id="544" idx="0"/>
          </p:cNvCxnSpPr>
          <p:nvPr/>
        </p:nvCxnSpPr>
        <p:spPr>
          <a:xfrm rot="10800000">
            <a:off x="1075475" y="2712100"/>
            <a:ext cx="0" cy="1201800"/>
          </a:xfrm>
          <a:prstGeom prst="straightConnector1">
            <a:avLst/>
          </a:prstGeom>
          <a:noFill/>
          <a:ln w="28575" cap="flat" cmpd="sng">
            <a:solidFill>
              <a:srgbClr val="B7B7B7"/>
            </a:solidFill>
            <a:prstDash val="dash"/>
            <a:round/>
            <a:headEnd type="none" w="sm" len="sm"/>
            <a:tailEnd type="none" w="sm" len="sm"/>
          </a:ln>
        </p:spPr>
      </p:cxnSp>
      <p:cxnSp>
        <p:nvCxnSpPr>
          <p:cNvPr id="550" name="Google Shape;550;p18"/>
          <p:cNvCxnSpPr>
            <a:stCxn id="544" idx="4"/>
          </p:cNvCxnSpPr>
          <p:nvPr/>
        </p:nvCxnSpPr>
        <p:spPr>
          <a:xfrm>
            <a:off x="1075475" y="4097500"/>
            <a:ext cx="0" cy="1066800"/>
          </a:xfrm>
          <a:prstGeom prst="straightConnector1">
            <a:avLst/>
          </a:prstGeom>
          <a:noFill/>
          <a:ln w="28575" cap="flat" cmpd="sng">
            <a:solidFill>
              <a:srgbClr val="B7B7B7"/>
            </a:solidFill>
            <a:prstDash val="dash"/>
            <a:round/>
            <a:headEnd type="none" w="sm" len="sm"/>
            <a:tailEnd type="none" w="sm" len="sm"/>
          </a:ln>
        </p:spPr>
      </p:cxnSp>
      <p:cxnSp>
        <p:nvCxnSpPr>
          <p:cNvPr id="551" name="Google Shape;551;p18"/>
          <p:cNvCxnSpPr>
            <a:stCxn id="536" idx="4"/>
          </p:cNvCxnSpPr>
          <p:nvPr/>
        </p:nvCxnSpPr>
        <p:spPr>
          <a:xfrm>
            <a:off x="2249650" y="2078200"/>
            <a:ext cx="0" cy="602700"/>
          </a:xfrm>
          <a:prstGeom prst="straightConnector1">
            <a:avLst/>
          </a:prstGeom>
          <a:noFill/>
          <a:ln w="28575" cap="flat" cmpd="sng">
            <a:solidFill>
              <a:srgbClr val="B7B7B7"/>
            </a:solidFill>
            <a:prstDash val="dash"/>
            <a:round/>
            <a:headEnd type="none" w="sm" len="sm"/>
            <a:tailEnd type="none" w="sm" len="sm"/>
          </a:ln>
        </p:spPr>
      </p:cxnSp>
      <p:cxnSp>
        <p:nvCxnSpPr>
          <p:cNvPr id="552" name="Google Shape;552;p18"/>
          <p:cNvCxnSpPr>
            <a:stCxn id="536" idx="0"/>
          </p:cNvCxnSpPr>
          <p:nvPr/>
        </p:nvCxnSpPr>
        <p:spPr>
          <a:xfrm rot="10800000">
            <a:off x="2249650" y="100"/>
            <a:ext cx="0" cy="1894500"/>
          </a:xfrm>
          <a:prstGeom prst="straightConnector1">
            <a:avLst/>
          </a:prstGeom>
          <a:noFill/>
          <a:ln w="28575" cap="flat" cmpd="sng">
            <a:solidFill>
              <a:srgbClr val="B7B7B7"/>
            </a:solidFill>
            <a:prstDash val="dash"/>
            <a:round/>
            <a:headEnd type="none" w="sm" len="sm"/>
            <a:tailEnd type="none" w="sm" len="sm"/>
          </a:ln>
        </p:spPr>
      </p:cxnSp>
      <p:cxnSp>
        <p:nvCxnSpPr>
          <p:cNvPr id="553" name="Google Shape;553;p18"/>
          <p:cNvCxnSpPr>
            <a:stCxn id="535" idx="6"/>
          </p:cNvCxnSpPr>
          <p:nvPr/>
        </p:nvCxnSpPr>
        <p:spPr>
          <a:xfrm>
            <a:off x="879800" y="1349100"/>
            <a:ext cx="1374900" cy="0"/>
          </a:xfrm>
          <a:prstGeom prst="straightConnector1">
            <a:avLst/>
          </a:prstGeom>
          <a:noFill/>
          <a:ln w="28575" cap="flat" cmpd="sng">
            <a:solidFill>
              <a:srgbClr val="B7B7B7"/>
            </a:solidFill>
            <a:prstDash val="dash"/>
            <a:round/>
            <a:headEnd type="none" w="sm" len="sm"/>
            <a:tailEnd type="none" w="sm" len="sm"/>
          </a:ln>
        </p:spPr>
      </p:cxnSp>
      <p:cxnSp>
        <p:nvCxnSpPr>
          <p:cNvPr id="554" name="Google Shape;554;p18"/>
          <p:cNvCxnSpPr>
            <a:stCxn id="535" idx="2"/>
          </p:cNvCxnSpPr>
          <p:nvPr/>
        </p:nvCxnSpPr>
        <p:spPr>
          <a:xfrm rot="10800000">
            <a:off x="-62500" y="1349100"/>
            <a:ext cx="758700" cy="0"/>
          </a:xfrm>
          <a:prstGeom prst="straightConnector1">
            <a:avLst/>
          </a:prstGeom>
          <a:noFill/>
          <a:ln w="28575" cap="flat" cmpd="sng">
            <a:solidFill>
              <a:srgbClr val="B7B7B7"/>
            </a:solidFill>
            <a:prstDash val="dash"/>
            <a:round/>
            <a:headEnd type="none" w="sm" len="sm"/>
            <a:tailEnd type="none" w="sm" len="sm"/>
          </a:ln>
        </p:spPr>
      </p:cxnSp>
      <p:cxnSp>
        <p:nvCxnSpPr>
          <p:cNvPr id="555" name="Google Shape;555;p18"/>
          <p:cNvCxnSpPr>
            <a:stCxn id="539" idx="2"/>
          </p:cNvCxnSpPr>
          <p:nvPr/>
        </p:nvCxnSpPr>
        <p:spPr>
          <a:xfrm rot="10800000">
            <a:off x="3075825" y="2215000"/>
            <a:ext cx="980100" cy="0"/>
          </a:xfrm>
          <a:prstGeom prst="straightConnector1">
            <a:avLst/>
          </a:prstGeom>
          <a:noFill/>
          <a:ln w="28575" cap="flat" cmpd="sng">
            <a:solidFill>
              <a:srgbClr val="B7B7B7"/>
            </a:solidFill>
            <a:prstDash val="dash"/>
            <a:round/>
            <a:headEnd type="none" w="sm" len="sm"/>
            <a:tailEnd type="none" w="sm" len="sm"/>
          </a:ln>
        </p:spPr>
      </p:cxnSp>
      <p:cxnSp>
        <p:nvCxnSpPr>
          <p:cNvPr id="556" name="Google Shape;556;p18"/>
          <p:cNvCxnSpPr>
            <a:stCxn id="539" idx="6"/>
          </p:cNvCxnSpPr>
          <p:nvPr/>
        </p:nvCxnSpPr>
        <p:spPr>
          <a:xfrm>
            <a:off x="4239525" y="2215000"/>
            <a:ext cx="1475400" cy="0"/>
          </a:xfrm>
          <a:prstGeom prst="straightConnector1">
            <a:avLst/>
          </a:prstGeom>
          <a:noFill/>
          <a:ln w="28575" cap="flat" cmpd="sng">
            <a:solidFill>
              <a:srgbClr val="B7B7B7"/>
            </a:solidFill>
            <a:prstDash val="dash"/>
            <a:round/>
            <a:headEnd type="none" w="sm" len="sm"/>
            <a:tailEnd type="none" w="sm" len="sm"/>
          </a:ln>
        </p:spPr>
      </p:cxnSp>
      <p:cxnSp>
        <p:nvCxnSpPr>
          <p:cNvPr id="557" name="Google Shape;557;p18"/>
          <p:cNvCxnSpPr>
            <a:stCxn id="542"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558" name="Google Shape;558;p18"/>
          <p:cNvCxnSpPr>
            <a:stCxn id="542"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559" name="Google Shape;559;p18"/>
          <p:cNvCxnSpPr>
            <a:stCxn id="540"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560" name="Google Shape;560;p18"/>
          <p:cNvCxnSpPr>
            <a:stCxn id="540"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561" name="Google Shape;561;p18"/>
          <p:cNvCxnSpPr>
            <a:stCxn id="541" idx="4"/>
          </p:cNvCxnSpPr>
          <p:nvPr/>
        </p:nvCxnSpPr>
        <p:spPr>
          <a:xfrm>
            <a:off x="4688050" y="1714550"/>
            <a:ext cx="0" cy="509100"/>
          </a:xfrm>
          <a:prstGeom prst="straightConnector1">
            <a:avLst/>
          </a:prstGeom>
          <a:noFill/>
          <a:ln w="28575" cap="flat" cmpd="sng">
            <a:solidFill>
              <a:srgbClr val="B7B7B7"/>
            </a:solidFill>
            <a:prstDash val="dash"/>
            <a:round/>
            <a:headEnd type="none" w="sm" len="sm"/>
            <a:tailEnd type="none" w="sm" len="sm"/>
          </a:ln>
        </p:spPr>
      </p:cxnSp>
      <p:cxnSp>
        <p:nvCxnSpPr>
          <p:cNvPr id="562" name="Google Shape;562;p18"/>
          <p:cNvCxnSpPr/>
          <p:nvPr/>
        </p:nvCxnSpPr>
        <p:spPr>
          <a:xfrm rot="10800000">
            <a:off x="4688050" y="10250"/>
            <a:ext cx="0" cy="1520700"/>
          </a:xfrm>
          <a:prstGeom prst="straightConnector1">
            <a:avLst/>
          </a:prstGeom>
          <a:noFill/>
          <a:ln w="28575" cap="flat" cmpd="sng">
            <a:solidFill>
              <a:srgbClr val="B7B7B7"/>
            </a:solidFill>
            <a:prstDash val="dash"/>
            <a:round/>
            <a:headEnd type="none" w="sm" len="sm"/>
            <a:tailEnd type="none" w="sm" len="sm"/>
          </a:ln>
        </p:spPr>
      </p:cxnSp>
      <p:cxnSp>
        <p:nvCxnSpPr>
          <p:cNvPr id="563" name="Google Shape;563;p18"/>
          <p:cNvCxnSpPr>
            <a:stCxn id="543" idx="2"/>
          </p:cNvCxnSpPr>
          <p:nvPr/>
        </p:nvCxnSpPr>
        <p:spPr>
          <a:xfrm rot="10800000">
            <a:off x="3086100" y="1061625"/>
            <a:ext cx="159300" cy="0"/>
          </a:xfrm>
          <a:prstGeom prst="straightConnector1">
            <a:avLst/>
          </a:prstGeom>
          <a:noFill/>
          <a:ln w="28575" cap="flat" cmpd="sng">
            <a:solidFill>
              <a:srgbClr val="B7B7B7"/>
            </a:solidFill>
            <a:prstDash val="dash"/>
            <a:round/>
            <a:headEnd type="none" w="sm" len="sm"/>
            <a:tailEnd type="none" w="sm" len="sm"/>
          </a:ln>
        </p:spPr>
      </p:cxnSp>
      <p:cxnSp>
        <p:nvCxnSpPr>
          <p:cNvPr id="564" name="Google Shape;564;p18"/>
          <p:cNvCxnSpPr>
            <a:stCxn id="543" idx="6"/>
          </p:cNvCxnSpPr>
          <p:nvPr/>
        </p:nvCxnSpPr>
        <p:spPr>
          <a:xfrm>
            <a:off x="3429000" y="1061625"/>
            <a:ext cx="1257300" cy="0"/>
          </a:xfrm>
          <a:prstGeom prst="straightConnector1">
            <a:avLst/>
          </a:prstGeom>
          <a:noFill/>
          <a:ln w="28575" cap="flat" cmpd="sng">
            <a:solidFill>
              <a:srgbClr val="B7B7B7"/>
            </a:solidFill>
            <a:prstDash val="dash"/>
            <a:round/>
            <a:headEnd type="none" w="sm" len="sm"/>
            <a:tailEnd type="none" w="sm" len="sm"/>
          </a:ln>
        </p:spPr>
      </p:cxnSp>
      <p:sp>
        <p:nvSpPr>
          <p:cNvPr id="565" name="Google Shape;565;p18"/>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8"/>
          <p:cNvSpPr/>
          <p:nvPr/>
        </p:nvSpPr>
        <p:spPr>
          <a:xfrm>
            <a:off x="6644950" y="1943100"/>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8"/>
          <p:cNvSpPr/>
          <p:nvPr/>
        </p:nvSpPr>
        <p:spPr>
          <a:xfrm>
            <a:off x="7800125" y="19431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8" name="Google Shape;568;p18"/>
          <p:cNvCxnSpPr>
            <a:stCxn id="566" idx="0"/>
            <a:endCxn id="565"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569" name="Google Shape;569;p18"/>
          <p:cNvCxnSpPr>
            <a:stCxn id="565" idx="5"/>
            <a:endCxn id="567"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570" name="Google Shape;570;p18"/>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8248625" y="276400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8"/>
          <p:cNvSpPr/>
          <p:nvPr/>
        </p:nvSpPr>
        <p:spPr>
          <a:xfrm>
            <a:off x="8056775" y="3553700"/>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3" name="Google Shape;573;p18"/>
          <p:cNvCxnSpPr>
            <a:stCxn id="570" idx="0"/>
            <a:endCxn id="567" idx="3"/>
          </p:cNvCxnSpPr>
          <p:nvPr/>
        </p:nvCxnSpPr>
        <p:spPr>
          <a:xfrm rot="10800000" flipH="1">
            <a:off x="7535100" y="2099800"/>
            <a:ext cx="291900" cy="664200"/>
          </a:xfrm>
          <a:prstGeom prst="straightConnector1">
            <a:avLst/>
          </a:prstGeom>
          <a:noFill/>
          <a:ln w="28575" cap="flat" cmpd="sng">
            <a:solidFill>
              <a:srgbClr val="B7B7B7"/>
            </a:solidFill>
            <a:prstDash val="solid"/>
            <a:round/>
            <a:headEnd type="none" w="sm" len="sm"/>
            <a:tailEnd type="none" w="sm" len="sm"/>
          </a:ln>
        </p:spPr>
      </p:cxnSp>
      <p:cxnSp>
        <p:nvCxnSpPr>
          <p:cNvPr id="574" name="Google Shape;574;p18"/>
          <p:cNvCxnSpPr>
            <a:endCxn id="571" idx="0"/>
          </p:cNvCxnSpPr>
          <p:nvPr/>
        </p:nvCxnSpPr>
        <p:spPr>
          <a:xfrm>
            <a:off x="7956725" y="2054800"/>
            <a:ext cx="383700" cy="709200"/>
          </a:xfrm>
          <a:prstGeom prst="straightConnector1">
            <a:avLst/>
          </a:prstGeom>
          <a:noFill/>
          <a:ln w="28575" cap="flat" cmpd="sng">
            <a:solidFill>
              <a:srgbClr val="B7B7B7"/>
            </a:solidFill>
            <a:prstDash val="solid"/>
            <a:round/>
            <a:headEnd type="none" w="sm" len="sm"/>
            <a:tailEnd type="none" w="sm" len="sm"/>
          </a:ln>
        </p:spPr>
      </p:cxnSp>
      <p:cxnSp>
        <p:nvCxnSpPr>
          <p:cNvPr id="575" name="Google Shape;575;p18"/>
          <p:cNvCxnSpPr>
            <a:stCxn id="572" idx="0"/>
            <a:endCxn id="571" idx="3"/>
          </p:cNvCxnSpPr>
          <p:nvPr/>
        </p:nvCxnSpPr>
        <p:spPr>
          <a:xfrm rot="10800000" flipH="1">
            <a:off x="8148575" y="2920700"/>
            <a:ext cx="126900" cy="633000"/>
          </a:xfrm>
          <a:prstGeom prst="straightConnector1">
            <a:avLst/>
          </a:prstGeom>
          <a:noFill/>
          <a:ln w="28575" cap="flat" cmpd="sng">
            <a:solidFill>
              <a:srgbClr val="B7B7B7"/>
            </a:solidFill>
            <a:prstDash val="solid"/>
            <a:round/>
            <a:headEnd type="none" w="sm" len="sm"/>
            <a:tailEnd type="none" w="sm" len="sm"/>
          </a:ln>
        </p:spPr>
      </p:cxnSp>
      <p:sp>
        <p:nvSpPr>
          <p:cNvPr id="576" name="Google Shape;576;p18"/>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7" name="Google Shape;577;p18"/>
          <p:cNvCxnSpPr>
            <a:stCxn id="570" idx="5"/>
            <a:endCxn id="576"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578" name="Google Shape;578;p18"/>
          <p:cNvSpPr/>
          <p:nvPr/>
        </p:nvSpPr>
        <p:spPr>
          <a:xfrm>
            <a:off x="6192488" y="2764000"/>
            <a:ext cx="183600" cy="183600"/>
          </a:xfrm>
          <a:prstGeom prst="ellipse">
            <a:avLst/>
          </a:prstGeom>
          <a:solidFill>
            <a:srgbClr val="FCE5CD"/>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8"/>
          <p:cNvSpPr/>
          <p:nvPr/>
        </p:nvSpPr>
        <p:spPr>
          <a:xfrm>
            <a:off x="6929875" y="2764000"/>
            <a:ext cx="183600" cy="183600"/>
          </a:xfrm>
          <a:prstGeom prst="ellipse">
            <a:avLst/>
          </a:prstGeom>
          <a:solidFill>
            <a:srgbClr val="FFF2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8"/>
          <p:cNvSpPr/>
          <p:nvPr/>
        </p:nvSpPr>
        <p:spPr>
          <a:xfrm>
            <a:off x="6755813" y="3553700"/>
            <a:ext cx="183600" cy="183600"/>
          </a:xfrm>
          <a:prstGeom prst="ellipse">
            <a:avLst/>
          </a:prstGeom>
          <a:solidFill>
            <a:srgbClr val="D9EAD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1" name="Google Shape;581;p18"/>
          <p:cNvCxnSpPr>
            <a:stCxn id="578" idx="0"/>
            <a:endCxn id="566" idx="3"/>
          </p:cNvCxnSpPr>
          <p:nvPr/>
        </p:nvCxnSpPr>
        <p:spPr>
          <a:xfrm rot="10800000" flipH="1">
            <a:off x="6284288" y="2099800"/>
            <a:ext cx="387600" cy="664200"/>
          </a:xfrm>
          <a:prstGeom prst="straightConnector1">
            <a:avLst/>
          </a:prstGeom>
          <a:noFill/>
          <a:ln w="28575" cap="flat" cmpd="sng">
            <a:solidFill>
              <a:srgbClr val="B7B7B7"/>
            </a:solidFill>
            <a:prstDash val="solid"/>
            <a:round/>
            <a:headEnd type="none" w="sm" len="sm"/>
            <a:tailEnd type="none" w="sm" len="sm"/>
          </a:ln>
        </p:spPr>
      </p:cxnSp>
      <p:cxnSp>
        <p:nvCxnSpPr>
          <p:cNvPr id="582" name="Google Shape;582;p18"/>
          <p:cNvCxnSpPr>
            <a:stCxn id="566" idx="5"/>
            <a:endCxn id="579" idx="0"/>
          </p:cNvCxnSpPr>
          <p:nvPr/>
        </p:nvCxnSpPr>
        <p:spPr>
          <a:xfrm>
            <a:off x="6801662" y="2099812"/>
            <a:ext cx="219900" cy="664200"/>
          </a:xfrm>
          <a:prstGeom prst="straightConnector1">
            <a:avLst/>
          </a:prstGeom>
          <a:noFill/>
          <a:ln w="28575" cap="flat" cmpd="sng">
            <a:solidFill>
              <a:srgbClr val="B7B7B7"/>
            </a:solidFill>
            <a:prstDash val="solid"/>
            <a:round/>
            <a:headEnd type="none" w="sm" len="sm"/>
            <a:tailEnd type="none" w="sm" len="sm"/>
          </a:ln>
        </p:spPr>
      </p:cxnSp>
      <p:cxnSp>
        <p:nvCxnSpPr>
          <p:cNvPr id="583" name="Google Shape;583;p18"/>
          <p:cNvCxnSpPr>
            <a:stCxn id="580" idx="0"/>
            <a:endCxn id="579" idx="3"/>
          </p:cNvCxnSpPr>
          <p:nvPr/>
        </p:nvCxnSpPr>
        <p:spPr>
          <a:xfrm rot="10800000" flipH="1">
            <a:off x="6847613" y="2920700"/>
            <a:ext cx="109200" cy="633000"/>
          </a:xfrm>
          <a:prstGeom prst="straightConnector1">
            <a:avLst/>
          </a:prstGeom>
          <a:noFill/>
          <a:ln w="28575" cap="flat" cmpd="sng">
            <a:solidFill>
              <a:srgbClr val="B7B7B7"/>
            </a:solidFill>
            <a:prstDash val="solid"/>
            <a:round/>
            <a:headEnd type="none" w="sm" len="sm"/>
            <a:tailEnd type="none" w="sm" len="sm"/>
          </a:ln>
        </p:spPr>
      </p:cxnSp>
      <p:cxnSp>
        <p:nvCxnSpPr>
          <p:cNvPr id="584" name="Google Shape;584;p18"/>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585" name="Google Shape;585;p18"/>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586" name="Google Shape;586;p18"/>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587" name="Google Shape;587;p18"/>
          <p:cNvCxnSpPr>
            <a:stCxn id="565" idx="6"/>
            <a:endCxn id="586"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588" name="Google Shape;588;p18"/>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89" name="Google Shape;589;p18"/>
          <p:cNvCxnSpPr>
            <a:stCxn id="567" idx="6"/>
            <a:endCxn id="588"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590" name="Google Shape;590;p18"/>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591" name="Google Shape;591;p18"/>
          <p:cNvCxnSpPr>
            <a:stCxn id="571" idx="6"/>
            <a:endCxn id="590"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592" name="Google Shape;592;p18"/>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93" name="Google Shape;593;p18"/>
          <p:cNvCxnSpPr>
            <a:stCxn id="572" idx="6"/>
            <a:endCxn id="592"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594" name="Google Shape;594;p18"/>
          <p:cNvSpPr/>
          <p:nvPr/>
        </p:nvSpPr>
        <p:spPr>
          <a:xfrm>
            <a:off x="7280550" y="260125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8"/>
          <p:cNvSpPr/>
          <p:nvPr/>
        </p:nvSpPr>
        <p:spPr>
          <a:xfrm>
            <a:off x="3522575" y="3834275"/>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6" name="Google Shape;596;p18"/>
          <p:cNvPicPr preferRelativeResize="0"/>
          <p:nvPr/>
        </p:nvPicPr>
        <p:blipFill rotWithShape="1">
          <a:blip r:embed="rId3">
            <a:alphaModFix/>
          </a:blip>
          <a:srcRect/>
          <a:stretch/>
        </p:blipFill>
        <p:spPr>
          <a:xfrm>
            <a:off x="5833097" y="3941076"/>
            <a:ext cx="3292014" cy="1150780"/>
          </a:xfrm>
          <a:prstGeom prst="rect">
            <a:avLst/>
          </a:prstGeom>
          <a:noFill/>
          <a:ln>
            <a:noFill/>
          </a:ln>
        </p:spPr>
      </p:pic>
      <p:sp>
        <p:nvSpPr>
          <p:cNvPr id="597" name="Google Shape;597;p18"/>
          <p:cNvSpPr txBox="1"/>
          <p:nvPr/>
        </p:nvSpPr>
        <p:spPr>
          <a:xfrm>
            <a:off x="5833097" y="3941031"/>
            <a:ext cx="3292014" cy="1150869"/>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Got the little guy!</a:t>
            </a:r>
            <a:endParaRPr sz="1400" b="0" i="0" u="none" strike="noStrike" cap="none">
              <a:solidFill>
                <a:srgbClr val="000000"/>
              </a:solidFill>
              <a:latin typeface="Consolas"/>
              <a:ea typeface="Consolas"/>
              <a:cs typeface="Consolas"/>
              <a:sym typeface="Consolas"/>
            </a:endParaRPr>
          </a:p>
        </p:txBody>
      </p:sp>
      <p:sp>
        <p:nvSpPr>
          <p:cNvPr id="598" name="Google Shape;598;p18"/>
          <p:cNvSpPr/>
          <p:nvPr/>
        </p:nvSpPr>
        <p:spPr>
          <a:xfrm>
            <a:off x="6996543" y="3890161"/>
            <a:ext cx="965154" cy="273142"/>
          </a:xfrm>
          <a:prstGeom prst="roundRect">
            <a:avLst>
              <a:gd name="adj" fmla="val 30563"/>
            </a:avLst>
          </a:prstGeom>
          <a:solidFill>
            <a:schemeClr val="lt1"/>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search</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sp>
        <p:nvSpPr>
          <p:cNvPr id="3142" name="Google Shape;3142;p163"/>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43" name="Google Shape;3143;p163"/>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44" name="Google Shape;3144;p163"/>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45" name="Google Shape;3145;p163"/>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146" name="Google Shape;3146;p163"/>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47" name="Google Shape;3147;p163"/>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48" name="Google Shape;3148;p163"/>
          <p:cNvSpPr txBox="1"/>
          <p:nvPr/>
        </p:nvSpPr>
        <p:spPr>
          <a:xfrm>
            <a:off x="6929645" y="900166"/>
            <a:ext cx="1497600" cy="9351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49" name="Google Shape;3149;p163"/>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50" name="Google Shape;3150;p163"/>
          <p:cNvSpPr txBox="1"/>
          <p:nvPr/>
        </p:nvSpPr>
        <p:spPr>
          <a:xfrm>
            <a:off x="5943194" y="110222"/>
            <a:ext cx="1508700" cy="346200"/>
          </a:xfrm>
          <a:prstGeom prst="rect">
            <a:avLst/>
          </a:prstGeom>
          <a:blipFill rotWithShape="1">
            <a:blip r:embed="rId7">
              <a:alphaModFix/>
            </a:blip>
            <a:stretch>
              <a:fillRect l="-4848" t="-10516"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sp>
        <p:nvSpPr>
          <p:cNvPr id="3155" name="Google Shape;3155;p164"/>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56" name="Google Shape;3156;p164"/>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57" name="Google Shape;3157;p164"/>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58" name="Google Shape;3158;p164"/>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159" name="Google Shape;3159;p164"/>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60" name="Google Shape;3160;p164"/>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61" name="Google Shape;3161;p164"/>
          <p:cNvSpPr txBox="1"/>
          <p:nvPr/>
        </p:nvSpPr>
        <p:spPr>
          <a:xfrm>
            <a:off x="6929645" y="900166"/>
            <a:ext cx="1497600" cy="9351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62" name="Google Shape;3162;p164"/>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63" name="Google Shape;3163;p164"/>
          <p:cNvSpPr txBox="1"/>
          <p:nvPr/>
        </p:nvSpPr>
        <p:spPr>
          <a:xfrm>
            <a:off x="5943194" y="110222"/>
            <a:ext cx="1508700" cy="346200"/>
          </a:xfrm>
          <a:prstGeom prst="rect">
            <a:avLst/>
          </a:prstGeom>
          <a:blipFill rotWithShape="1">
            <a:blip r:embed="rId7">
              <a:alphaModFix/>
            </a:blip>
            <a:stretch>
              <a:fillRect l="-4848" t="-10516"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64" name="Google Shape;3164;p164"/>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65" name="Google Shape;3165;p164"/>
          <p:cNvSpPr txBox="1"/>
          <p:nvPr/>
        </p:nvSpPr>
        <p:spPr>
          <a:xfrm>
            <a:off x="2597526" y="3495906"/>
            <a:ext cx="758400" cy="346200"/>
          </a:xfrm>
          <a:prstGeom prst="rect">
            <a:avLst/>
          </a:prstGeom>
          <a:blipFill rotWithShape="1">
            <a:blip r:embed="rId8">
              <a:alphaModFix/>
            </a:blip>
            <a:stretch>
              <a:fillRect l="-119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5"/>
          <p:cNvSpPr txBox="1">
            <a:spLocks noGrp="1"/>
          </p:cNvSpPr>
          <p:nvPr>
            <p:ph type="title"/>
          </p:nvPr>
        </p:nvSpPr>
        <p:spPr>
          <a:xfrm>
            <a:off x="642938" y="342900"/>
            <a:ext cx="5554800" cy="762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Midterm Sorting</a:t>
            </a:r>
            <a:endParaRPr/>
          </a:p>
        </p:txBody>
      </p:sp>
      <p:pic>
        <p:nvPicPr>
          <p:cNvPr id="3171" name="Google Shape;3171;p165"/>
          <p:cNvPicPr preferRelativeResize="0"/>
          <p:nvPr/>
        </p:nvPicPr>
        <p:blipFill rotWithShape="1">
          <a:blip r:embed="rId3">
            <a:alphaModFix/>
          </a:blip>
          <a:srcRect/>
          <a:stretch/>
        </p:blipFill>
        <p:spPr>
          <a:xfrm>
            <a:off x="187357" y="1162741"/>
            <a:ext cx="8769283" cy="2566928"/>
          </a:xfrm>
          <a:prstGeom prst="rect">
            <a:avLst/>
          </a:prstGeom>
          <a:noFill/>
          <a:ln>
            <a:noFill/>
          </a:ln>
        </p:spPr>
      </p:pic>
      <p:sp>
        <p:nvSpPr>
          <p:cNvPr id="3172" name="Google Shape;3172;p165"/>
          <p:cNvSpPr/>
          <p:nvPr/>
        </p:nvSpPr>
        <p:spPr>
          <a:xfrm>
            <a:off x="6327743" y="2522258"/>
            <a:ext cx="10110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173" name="Google Shape;3173;p165"/>
          <p:cNvPicPr preferRelativeResize="0"/>
          <p:nvPr/>
        </p:nvPicPr>
        <p:blipFill rotWithShape="1">
          <a:blip r:embed="rId4">
            <a:alphaModFix/>
          </a:blip>
          <a:srcRect/>
          <a:stretch/>
        </p:blipFill>
        <p:spPr>
          <a:xfrm>
            <a:off x="2271713" y="96440"/>
            <a:ext cx="4600575" cy="4950619"/>
          </a:xfrm>
          <a:prstGeom prst="rect">
            <a:avLst/>
          </a:prstGeom>
          <a:noFill/>
          <a:ln>
            <a:noFill/>
          </a:ln>
        </p:spPr>
      </p:pic>
      <p:sp>
        <p:nvSpPr>
          <p:cNvPr id="3174" name="Google Shape;3174;p165"/>
          <p:cNvSpPr/>
          <p:nvPr/>
        </p:nvSpPr>
        <p:spPr>
          <a:xfrm>
            <a:off x="2829218" y="707248"/>
            <a:ext cx="40431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75" name="Google Shape;3175;p165"/>
          <p:cNvSpPr txBox="1"/>
          <p:nvPr/>
        </p:nvSpPr>
        <p:spPr>
          <a:xfrm>
            <a:off x="2021930" y="586778"/>
            <a:ext cx="938100" cy="559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76" name="Google Shape;3176;p165"/>
          <p:cNvSpPr txBox="1"/>
          <p:nvPr/>
        </p:nvSpPr>
        <p:spPr>
          <a:xfrm>
            <a:off x="6929645" y="900166"/>
            <a:ext cx="1497600" cy="9351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77" name="Google Shape;3177;p165"/>
          <p:cNvSpPr/>
          <p:nvPr/>
        </p:nvSpPr>
        <p:spPr>
          <a:xfrm>
            <a:off x="3325304" y="1022195"/>
            <a:ext cx="35469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78" name="Google Shape;3178;p165"/>
          <p:cNvSpPr txBox="1"/>
          <p:nvPr/>
        </p:nvSpPr>
        <p:spPr>
          <a:xfrm>
            <a:off x="5943194" y="110222"/>
            <a:ext cx="1508700" cy="346200"/>
          </a:xfrm>
          <a:prstGeom prst="rect">
            <a:avLst/>
          </a:prstGeom>
          <a:blipFill rotWithShape="1">
            <a:blip r:embed="rId7">
              <a:alphaModFix/>
            </a:blip>
            <a:stretch>
              <a:fillRect l="-4848" t="-10516" b="-2894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79" name="Google Shape;3179;p165"/>
          <p:cNvSpPr/>
          <p:nvPr/>
        </p:nvSpPr>
        <p:spPr>
          <a:xfrm>
            <a:off x="3343498" y="3509954"/>
            <a:ext cx="2675400" cy="3183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180" name="Google Shape;3180;p165"/>
          <p:cNvSpPr txBox="1"/>
          <p:nvPr/>
        </p:nvSpPr>
        <p:spPr>
          <a:xfrm>
            <a:off x="2597526" y="3495906"/>
            <a:ext cx="758400" cy="346200"/>
          </a:xfrm>
          <a:prstGeom prst="rect">
            <a:avLst/>
          </a:prstGeom>
          <a:blipFill rotWithShape="1">
            <a:blip r:embed="rId8">
              <a:alphaModFix/>
            </a:blip>
            <a:stretch>
              <a:fillRect l="-119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3181" name="Google Shape;3181;p165"/>
          <p:cNvSpPr txBox="1"/>
          <p:nvPr/>
        </p:nvSpPr>
        <p:spPr>
          <a:xfrm>
            <a:off x="187358" y="1408447"/>
            <a:ext cx="5341500" cy="27573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3185"/>
        <p:cNvGrpSpPr/>
        <p:nvPr/>
      </p:nvGrpSpPr>
      <p:grpSpPr>
        <a:xfrm>
          <a:off x="0" y="0"/>
          <a:ext cx="0" cy="0"/>
          <a:chOff x="0" y="0"/>
          <a:chExt cx="0" cy="0"/>
        </a:xfrm>
      </p:grpSpPr>
      <p:sp>
        <p:nvSpPr>
          <p:cNvPr id="3186" name="Google Shape;3186;p16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187" name="Google Shape;3187;p166"/>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188" name="Google Shape;3188;p166"/>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3192"/>
        <p:cNvGrpSpPr/>
        <p:nvPr/>
      </p:nvGrpSpPr>
      <p:grpSpPr>
        <a:xfrm>
          <a:off x="0" y="0"/>
          <a:ext cx="0" cy="0"/>
          <a:chOff x="0" y="0"/>
          <a:chExt cx="0" cy="0"/>
        </a:xfrm>
      </p:grpSpPr>
      <p:sp>
        <p:nvSpPr>
          <p:cNvPr id="3193" name="Google Shape;3193;p16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194" name="Google Shape;3194;p167"/>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195" name="Google Shape;3195;p167"/>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3199"/>
        <p:cNvGrpSpPr/>
        <p:nvPr/>
      </p:nvGrpSpPr>
      <p:grpSpPr>
        <a:xfrm>
          <a:off x="0" y="0"/>
          <a:ext cx="0" cy="0"/>
          <a:chOff x="0" y="0"/>
          <a:chExt cx="0" cy="0"/>
        </a:xfrm>
      </p:grpSpPr>
      <p:sp>
        <p:nvSpPr>
          <p:cNvPr id="3200" name="Google Shape;3200;p16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01" name="Google Shape;3201;p168"/>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02" name="Google Shape;3202;p168"/>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3206"/>
        <p:cNvGrpSpPr/>
        <p:nvPr/>
      </p:nvGrpSpPr>
      <p:grpSpPr>
        <a:xfrm>
          <a:off x="0" y="0"/>
          <a:ext cx="0" cy="0"/>
          <a:chOff x="0" y="0"/>
          <a:chExt cx="0" cy="0"/>
        </a:xfrm>
      </p:grpSpPr>
      <p:sp>
        <p:nvSpPr>
          <p:cNvPr id="3207" name="Google Shape;3207;p16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08" name="Google Shape;3208;p169"/>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09" name="Google Shape;3209;p169"/>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3213"/>
        <p:cNvGrpSpPr/>
        <p:nvPr/>
      </p:nvGrpSpPr>
      <p:grpSpPr>
        <a:xfrm>
          <a:off x="0" y="0"/>
          <a:ext cx="0" cy="0"/>
          <a:chOff x="0" y="0"/>
          <a:chExt cx="0" cy="0"/>
        </a:xfrm>
      </p:grpSpPr>
      <p:sp>
        <p:nvSpPr>
          <p:cNvPr id="3214" name="Google Shape;3214;p17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15" name="Google Shape;3215;p170"/>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16" name="Google Shape;3216;p170"/>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3220"/>
        <p:cNvGrpSpPr/>
        <p:nvPr/>
      </p:nvGrpSpPr>
      <p:grpSpPr>
        <a:xfrm>
          <a:off x="0" y="0"/>
          <a:ext cx="0" cy="0"/>
          <a:chOff x="0" y="0"/>
          <a:chExt cx="0" cy="0"/>
        </a:xfrm>
      </p:grpSpPr>
      <p:sp>
        <p:nvSpPr>
          <p:cNvPr id="3221" name="Google Shape;3221;p17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22" name="Google Shape;3222;p171"/>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23" name="Google Shape;3223;p171"/>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3227"/>
        <p:cNvGrpSpPr/>
        <p:nvPr/>
      </p:nvGrpSpPr>
      <p:grpSpPr>
        <a:xfrm>
          <a:off x="0" y="0"/>
          <a:ext cx="0" cy="0"/>
          <a:chOff x="0" y="0"/>
          <a:chExt cx="0" cy="0"/>
        </a:xfrm>
      </p:grpSpPr>
      <p:sp>
        <p:nvSpPr>
          <p:cNvPr id="3228" name="Google Shape;3228;p17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29" name="Google Shape;3229;p172"/>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30" name="Google Shape;3230;p172"/>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2a: kd-Trees</a:t>
            </a:r>
            <a:endParaRPr/>
          </a:p>
        </p:txBody>
      </p:sp>
      <p:sp>
        <p:nvSpPr>
          <p:cNvPr id="604" name="Google Shape;604;p19"/>
          <p:cNvSpPr txBox="1"/>
          <p:nvPr/>
        </p:nvSpPr>
        <p:spPr>
          <a:xfrm>
            <a:off x="857250" y="1355475"/>
            <a:ext cx="78912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What is the running time?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3234"/>
        <p:cNvGrpSpPr/>
        <p:nvPr/>
      </p:nvGrpSpPr>
      <p:grpSpPr>
        <a:xfrm>
          <a:off x="0" y="0"/>
          <a:ext cx="0" cy="0"/>
          <a:chOff x="0" y="0"/>
          <a:chExt cx="0" cy="0"/>
        </a:xfrm>
      </p:grpSpPr>
      <p:sp>
        <p:nvSpPr>
          <p:cNvPr id="3235" name="Google Shape;3235;p17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36" name="Google Shape;3236;p173"/>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pic>
        <p:nvPicPr>
          <p:cNvPr id="3237" name="Google Shape;3237;p173"/>
          <p:cNvPicPr preferRelativeResize="0"/>
          <p:nvPr/>
        </p:nvPicPr>
        <p:blipFill rotWithShape="1">
          <a:blip r:embed="rId3">
            <a:alphaModFix/>
          </a:blip>
          <a:srcRect/>
          <a:stretch/>
        </p:blipFill>
        <p:spPr>
          <a:xfrm>
            <a:off x="385" y="0"/>
            <a:ext cx="9143229" cy="5143499"/>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3241"/>
        <p:cNvGrpSpPr/>
        <p:nvPr/>
      </p:nvGrpSpPr>
      <p:grpSpPr>
        <a:xfrm>
          <a:off x="0" y="0"/>
          <a:ext cx="0" cy="0"/>
          <a:chOff x="0" y="0"/>
          <a:chExt cx="0" cy="0"/>
        </a:xfrm>
      </p:grpSpPr>
      <p:sp>
        <p:nvSpPr>
          <p:cNvPr id="3242" name="Google Shape;3242;p17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2017 q2c</a:t>
            </a:r>
            <a:endParaRPr/>
          </a:p>
        </p:txBody>
      </p:sp>
      <p:sp>
        <p:nvSpPr>
          <p:cNvPr id="3243" name="Google Shape;3243;p174"/>
          <p:cNvSpPr txBox="1">
            <a:spLocks noGrp="1"/>
          </p:cNvSpPr>
          <p:nvPr>
            <p:ph type="body" idx="1"/>
          </p:nvPr>
        </p:nvSpPr>
        <p:spPr>
          <a:xfrm>
            <a:off x="869550" y="3417400"/>
            <a:ext cx="7404900" cy="2199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r>
              <a:rPr lang="en"/>
              <a:t>read carefully!</a:t>
            </a:r>
            <a:endParaRPr/>
          </a:p>
        </p:txBody>
      </p:sp>
      <p:pic>
        <p:nvPicPr>
          <p:cNvPr id="3244" name="Google Shape;3244;p174"/>
          <p:cNvPicPr preferRelativeResize="0"/>
          <p:nvPr/>
        </p:nvPicPr>
        <p:blipFill rotWithShape="1">
          <a:blip r:embed="rId3">
            <a:alphaModFix/>
          </a:blip>
          <a:srcRect/>
          <a:stretch/>
        </p:blipFill>
        <p:spPr>
          <a:xfrm>
            <a:off x="302275" y="1544924"/>
            <a:ext cx="7972176" cy="1802050"/>
          </a:xfrm>
          <a:prstGeom prst="rect">
            <a:avLst/>
          </a:prstGeom>
          <a:noFill/>
          <a:ln>
            <a:noFill/>
          </a:ln>
        </p:spPr>
      </p:pic>
      <p:sp>
        <p:nvSpPr>
          <p:cNvPr id="3245" name="Google Shape;3245;p174"/>
          <p:cNvSpPr/>
          <p:nvPr/>
        </p:nvSpPr>
        <p:spPr>
          <a:xfrm>
            <a:off x="6201100" y="1668525"/>
            <a:ext cx="2522400" cy="155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3249"/>
        <p:cNvGrpSpPr/>
        <p:nvPr/>
      </p:nvGrpSpPr>
      <p:grpSpPr>
        <a:xfrm>
          <a:off x="0" y="0"/>
          <a:ext cx="0" cy="0"/>
          <a:chOff x="0" y="0"/>
          <a:chExt cx="0" cy="0"/>
        </a:xfrm>
      </p:grpSpPr>
      <p:sp>
        <p:nvSpPr>
          <p:cNvPr id="3250" name="Google Shape;3250;p17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251" name="Google Shape;3251;p175"/>
          <p:cNvSpPr txBox="1">
            <a:spLocks noGrp="1"/>
          </p:cNvSpPr>
          <p:nvPr>
            <p:ph type="body" idx="1"/>
          </p:nvPr>
        </p:nvSpPr>
        <p:spPr>
          <a:xfrm>
            <a:off x="857250" y="2372325"/>
            <a:ext cx="7404900" cy="2199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it’s a trick question : (</a:t>
            </a:r>
            <a:endParaRPr/>
          </a:p>
          <a:p>
            <a:pPr marL="0" lvl="0" indent="0" algn="l" rtl="0">
              <a:lnSpc>
                <a:spcPct val="90000"/>
              </a:lnSpc>
              <a:spcBef>
                <a:spcPts val="1200"/>
              </a:spcBef>
              <a:spcAft>
                <a:spcPts val="0"/>
              </a:spcAft>
              <a:buSzPts val="1100"/>
              <a:buNone/>
            </a:pPr>
            <a:r>
              <a:rPr lang="en"/>
              <a:t>n is divided into n/10 equal sized parts → parts of size 10</a:t>
            </a:r>
            <a:endParaRPr/>
          </a:p>
          <a:p>
            <a:pPr marL="0" lvl="0" indent="0" algn="l" rtl="0">
              <a:lnSpc>
                <a:spcPct val="90000"/>
              </a:lnSpc>
              <a:spcBef>
                <a:spcPts val="1200"/>
              </a:spcBef>
              <a:spcAft>
                <a:spcPts val="0"/>
              </a:spcAft>
              <a:buSzPts val="1100"/>
              <a:buNone/>
            </a:pPr>
            <a:r>
              <a:rPr lang="en"/>
              <a:t>Since cost is O(1) when less than size 20, work per part = O(1)</a:t>
            </a:r>
            <a:endParaRPr/>
          </a:p>
          <a:p>
            <a:pPr marL="0" lvl="0" indent="0" algn="l" rtl="0">
              <a:lnSpc>
                <a:spcPct val="90000"/>
              </a:lnSpc>
              <a:spcBef>
                <a:spcPts val="1200"/>
              </a:spcBef>
              <a:spcAft>
                <a:spcPts val="1200"/>
              </a:spcAft>
              <a:buSzPts val="1100"/>
              <a:buNone/>
            </a:pPr>
            <a:r>
              <a:rPr lang="en"/>
              <a:t>n/10 parts → O(n)</a:t>
            </a:r>
            <a:endParaRPr/>
          </a:p>
        </p:txBody>
      </p:sp>
      <p:pic>
        <p:nvPicPr>
          <p:cNvPr id="3252" name="Google Shape;3252;p175"/>
          <p:cNvPicPr preferRelativeResize="0"/>
          <p:nvPr/>
        </p:nvPicPr>
        <p:blipFill rotWithShape="1">
          <a:blip r:embed="rId3">
            <a:alphaModFix/>
          </a:blip>
          <a:srcRect/>
          <a:stretch/>
        </p:blipFill>
        <p:spPr>
          <a:xfrm>
            <a:off x="325025" y="401899"/>
            <a:ext cx="8065850" cy="18232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3256"/>
        <p:cNvGrpSpPr/>
        <p:nvPr/>
      </p:nvGrpSpPr>
      <p:grpSpPr>
        <a:xfrm>
          <a:off x="0" y="0"/>
          <a:ext cx="0" cy="0"/>
          <a:chOff x="0" y="0"/>
          <a:chExt cx="0" cy="0"/>
        </a:xfrm>
      </p:grpSpPr>
      <p:sp>
        <p:nvSpPr>
          <p:cNvPr id="3257" name="Google Shape;3257;p17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2020 3c</a:t>
            </a:r>
            <a:endParaRPr/>
          </a:p>
        </p:txBody>
      </p:sp>
      <p:sp>
        <p:nvSpPr>
          <p:cNvPr id="3258" name="Google Shape;3258;p176"/>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r>
              <a:rPr lang="en"/>
              <a:t>how do they work?</a:t>
            </a:r>
            <a:endParaRPr/>
          </a:p>
        </p:txBody>
      </p:sp>
      <p:pic>
        <p:nvPicPr>
          <p:cNvPr id="3259" name="Google Shape;3259;p176"/>
          <p:cNvPicPr preferRelativeResize="0"/>
          <p:nvPr/>
        </p:nvPicPr>
        <p:blipFill rotWithShape="1">
          <a:blip r:embed="rId3">
            <a:alphaModFix/>
          </a:blip>
          <a:srcRect/>
          <a:stretch/>
        </p:blipFill>
        <p:spPr>
          <a:xfrm>
            <a:off x="2980450" y="415950"/>
            <a:ext cx="6050974" cy="450942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3263"/>
        <p:cNvGrpSpPr/>
        <p:nvPr/>
      </p:nvGrpSpPr>
      <p:grpSpPr>
        <a:xfrm>
          <a:off x="0" y="0"/>
          <a:ext cx="0" cy="0"/>
          <a:chOff x="0" y="0"/>
          <a:chExt cx="0" cy="0"/>
        </a:xfrm>
      </p:grpSpPr>
      <p:sp>
        <p:nvSpPr>
          <p:cNvPr id="3264" name="Google Shape;3264;p17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2020 3c</a:t>
            </a:r>
            <a:endParaRPr/>
          </a:p>
        </p:txBody>
      </p:sp>
      <p:sp>
        <p:nvSpPr>
          <p:cNvPr id="3265" name="Google Shape;3265;p177"/>
          <p:cNvSpPr txBox="1">
            <a:spLocks noGrp="1"/>
          </p:cNvSpPr>
          <p:nvPr>
            <p:ph type="body" idx="1"/>
          </p:nvPr>
        </p:nvSpPr>
        <p:spPr>
          <a:xfrm>
            <a:off x="549450" y="1520525"/>
            <a:ext cx="2348400" cy="1017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𝚹(log(n/m))</a:t>
            </a:r>
            <a:endParaRPr/>
          </a:p>
          <a:p>
            <a:pPr marL="0" lvl="0" indent="0" algn="l" rtl="0">
              <a:lnSpc>
                <a:spcPct val="90000"/>
              </a:lnSpc>
              <a:spcBef>
                <a:spcPts val="1200"/>
              </a:spcBef>
              <a:spcAft>
                <a:spcPts val="0"/>
              </a:spcAft>
              <a:buSzPts val="1100"/>
              <a:buNone/>
            </a:pPr>
            <a:r>
              <a:rPr lang="en"/>
              <a:t>= 𝚹(logn - logm)</a:t>
            </a:r>
            <a:endParaRPr/>
          </a:p>
          <a:p>
            <a:pPr marL="0" lvl="0" indent="0" algn="l" rtl="0">
              <a:lnSpc>
                <a:spcPct val="90000"/>
              </a:lnSpc>
              <a:spcBef>
                <a:spcPts val="1200"/>
              </a:spcBef>
              <a:spcAft>
                <a:spcPts val="1200"/>
              </a:spcAft>
              <a:buSzPts val="1100"/>
              <a:buNone/>
            </a:pPr>
            <a:endParaRPr/>
          </a:p>
        </p:txBody>
      </p:sp>
      <p:pic>
        <p:nvPicPr>
          <p:cNvPr id="3266" name="Google Shape;3266;p177"/>
          <p:cNvPicPr preferRelativeResize="0"/>
          <p:nvPr/>
        </p:nvPicPr>
        <p:blipFill rotWithShape="1">
          <a:blip r:embed="rId3">
            <a:alphaModFix/>
          </a:blip>
          <a:srcRect/>
          <a:stretch/>
        </p:blipFill>
        <p:spPr>
          <a:xfrm>
            <a:off x="2980450" y="415950"/>
            <a:ext cx="6050974" cy="4509424"/>
          </a:xfrm>
          <a:prstGeom prst="rect">
            <a:avLst/>
          </a:prstGeom>
          <a:noFill/>
          <a:ln>
            <a:noFill/>
          </a:ln>
        </p:spPr>
      </p:pic>
      <p:sp>
        <p:nvSpPr>
          <p:cNvPr id="3267" name="Google Shape;3267;p177"/>
          <p:cNvSpPr/>
          <p:nvPr/>
        </p:nvSpPr>
        <p:spPr>
          <a:xfrm>
            <a:off x="904750" y="2747700"/>
            <a:ext cx="5766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x appears m times</a:t>
            </a:r>
            <a:endParaRPr sz="900" b="0" i="0" u="none" strike="noStrike" cap="none">
              <a:solidFill>
                <a:srgbClr val="000000"/>
              </a:solidFill>
              <a:latin typeface="Arial"/>
              <a:ea typeface="Arial"/>
              <a:cs typeface="Arial"/>
              <a:sym typeface="Arial"/>
            </a:endParaRPr>
          </a:p>
        </p:txBody>
      </p:sp>
      <p:sp>
        <p:nvSpPr>
          <p:cNvPr id="3268" name="Google Shape;3268;p177"/>
          <p:cNvSpPr/>
          <p:nvPr/>
        </p:nvSpPr>
        <p:spPr>
          <a:xfrm>
            <a:off x="1854276"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77"/>
          <p:cNvSpPr/>
          <p:nvPr/>
        </p:nvSpPr>
        <p:spPr>
          <a:xfrm>
            <a:off x="1982943"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77"/>
          <p:cNvSpPr/>
          <p:nvPr/>
        </p:nvSpPr>
        <p:spPr>
          <a:xfrm>
            <a:off x="2111609"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177"/>
          <p:cNvSpPr txBox="1"/>
          <p:nvPr/>
        </p:nvSpPr>
        <p:spPr>
          <a:xfrm>
            <a:off x="247750" y="2425500"/>
            <a:ext cx="1979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n items in the sorted array</a:t>
            </a:r>
            <a:endParaRPr sz="900" b="0" i="0" u="none" strike="noStrike" cap="none">
              <a:solidFill>
                <a:srgbClr val="000000"/>
              </a:solidFill>
              <a:latin typeface="Arial"/>
              <a:ea typeface="Arial"/>
              <a:cs typeface="Arial"/>
              <a:sym typeface="Arial"/>
            </a:endParaRPr>
          </a:p>
        </p:txBody>
      </p:sp>
      <p:sp>
        <p:nvSpPr>
          <p:cNvPr id="3272" name="Google Shape;3272;p177"/>
          <p:cNvSpPr/>
          <p:nvPr/>
        </p:nvSpPr>
        <p:spPr>
          <a:xfrm>
            <a:off x="1481350"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77"/>
          <p:cNvSpPr/>
          <p:nvPr/>
        </p:nvSpPr>
        <p:spPr>
          <a:xfrm>
            <a:off x="1610016"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177"/>
          <p:cNvSpPr/>
          <p:nvPr/>
        </p:nvSpPr>
        <p:spPr>
          <a:xfrm>
            <a:off x="1738682"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177"/>
          <p:cNvSpPr/>
          <p:nvPr/>
        </p:nvSpPr>
        <p:spPr>
          <a:xfrm>
            <a:off x="2600151"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77"/>
          <p:cNvSpPr/>
          <p:nvPr/>
        </p:nvSpPr>
        <p:spPr>
          <a:xfrm>
            <a:off x="2728818"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77"/>
          <p:cNvSpPr/>
          <p:nvPr/>
        </p:nvSpPr>
        <p:spPr>
          <a:xfrm>
            <a:off x="2857484"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177"/>
          <p:cNvSpPr/>
          <p:nvPr/>
        </p:nvSpPr>
        <p:spPr>
          <a:xfrm>
            <a:off x="2227225"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177"/>
          <p:cNvSpPr/>
          <p:nvPr/>
        </p:nvSpPr>
        <p:spPr>
          <a:xfrm>
            <a:off x="2355891"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77"/>
          <p:cNvSpPr/>
          <p:nvPr/>
        </p:nvSpPr>
        <p:spPr>
          <a:xfrm>
            <a:off x="2484557"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77"/>
          <p:cNvSpPr/>
          <p:nvPr/>
        </p:nvSpPr>
        <p:spPr>
          <a:xfrm>
            <a:off x="518726"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77"/>
          <p:cNvSpPr/>
          <p:nvPr/>
        </p:nvSpPr>
        <p:spPr>
          <a:xfrm>
            <a:off x="647393"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77"/>
          <p:cNvSpPr/>
          <p:nvPr/>
        </p:nvSpPr>
        <p:spPr>
          <a:xfrm>
            <a:off x="776059"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77"/>
          <p:cNvSpPr/>
          <p:nvPr/>
        </p:nvSpPr>
        <p:spPr>
          <a:xfrm>
            <a:off x="145800"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77"/>
          <p:cNvSpPr/>
          <p:nvPr/>
        </p:nvSpPr>
        <p:spPr>
          <a:xfrm>
            <a:off x="274466"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77"/>
          <p:cNvSpPr/>
          <p:nvPr/>
        </p:nvSpPr>
        <p:spPr>
          <a:xfrm>
            <a:off x="403132" y="2747700"/>
            <a:ext cx="128700" cy="44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87" name="Google Shape;3287;p177"/>
          <p:cNvCxnSpPr/>
          <p:nvPr/>
        </p:nvCxnSpPr>
        <p:spPr>
          <a:xfrm rot="10800000">
            <a:off x="150250" y="3355800"/>
            <a:ext cx="1621500" cy="0"/>
          </a:xfrm>
          <a:prstGeom prst="straightConnector1">
            <a:avLst/>
          </a:prstGeom>
          <a:noFill/>
          <a:ln w="38100" cap="flat" cmpd="sng">
            <a:solidFill>
              <a:srgbClr val="92D050"/>
            </a:solidFill>
            <a:prstDash val="solid"/>
            <a:round/>
            <a:headEnd type="none" w="sm" len="sm"/>
            <a:tailEnd type="none" w="sm" len="sm"/>
          </a:ln>
        </p:spPr>
      </p:cxnSp>
      <p:cxnSp>
        <p:nvCxnSpPr>
          <p:cNvPr id="3288" name="Google Shape;3288;p177"/>
          <p:cNvCxnSpPr/>
          <p:nvPr/>
        </p:nvCxnSpPr>
        <p:spPr>
          <a:xfrm flipH="1">
            <a:off x="795850" y="3560750"/>
            <a:ext cx="975900" cy="5400"/>
          </a:xfrm>
          <a:prstGeom prst="straightConnector1">
            <a:avLst/>
          </a:prstGeom>
          <a:noFill/>
          <a:ln w="38100" cap="flat" cmpd="sng">
            <a:solidFill>
              <a:srgbClr val="388E3C"/>
            </a:solidFill>
            <a:prstDash val="solid"/>
            <a:round/>
            <a:headEnd type="none" w="sm" len="sm"/>
            <a:tailEnd type="none" w="sm" len="sm"/>
          </a:ln>
        </p:spPr>
      </p:cxnSp>
      <p:cxnSp>
        <p:nvCxnSpPr>
          <p:cNvPr id="3289" name="Google Shape;3289;p177"/>
          <p:cNvCxnSpPr/>
          <p:nvPr/>
        </p:nvCxnSpPr>
        <p:spPr>
          <a:xfrm rot="10800000">
            <a:off x="1276300" y="3629825"/>
            <a:ext cx="15000" cy="345300"/>
          </a:xfrm>
          <a:prstGeom prst="straightConnector1">
            <a:avLst/>
          </a:prstGeom>
          <a:noFill/>
          <a:ln w="9525" cap="flat" cmpd="sng">
            <a:solidFill>
              <a:schemeClr val="dk2"/>
            </a:solidFill>
            <a:prstDash val="solid"/>
            <a:round/>
            <a:headEnd type="none" w="sm" len="sm"/>
            <a:tailEnd type="triangle" w="med" len="med"/>
          </a:ln>
        </p:spPr>
      </p:cxnSp>
      <p:sp>
        <p:nvSpPr>
          <p:cNvPr id="3290" name="Google Shape;3290;p177"/>
          <p:cNvSpPr txBox="1">
            <a:spLocks noGrp="1"/>
          </p:cNvSpPr>
          <p:nvPr>
            <p:ph type="body" idx="1"/>
          </p:nvPr>
        </p:nvSpPr>
        <p:spPr>
          <a:xfrm>
            <a:off x="628825" y="3993600"/>
            <a:ext cx="2348400" cy="1017300"/>
          </a:xfrm>
          <a:prstGeom prst="rect">
            <a:avLst/>
          </a:prstGeom>
          <a:noFill/>
          <a:ln>
            <a:noFill/>
          </a:ln>
        </p:spPr>
        <p:txBody>
          <a:bodyPr spcFirstLastPara="1" wrap="square" lIns="68575" tIns="34275" rIns="68575" bIns="34275" anchor="t" anchorCtr="0">
            <a:normAutofit fontScale="55000" lnSpcReduction="20000"/>
          </a:bodyPr>
          <a:lstStyle/>
          <a:p>
            <a:pPr marL="0" lvl="0" indent="0" algn="l" rtl="0">
              <a:lnSpc>
                <a:spcPct val="90000"/>
              </a:lnSpc>
              <a:spcBef>
                <a:spcPts val="1100"/>
              </a:spcBef>
              <a:spcAft>
                <a:spcPts val="1200"/>
              </a:spcAft>
              <a:buSzPct val="87301"/>
              <a:buNone/>
            </a:pPr>
            <a:r>
              <a:rPr lang="en"/>
              <a:t>every time it loops, it searches half the array again. because it’s sorted, the more elements in m the earlier the loop will terminate. it’s -log(m) because that’s how many loops early it will terminate</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3294"/>
        <p:cNvGrpSpPr/>
        <p:nvPr/>
      </p:nvGrpSpPr>
      <p:grpSpPr>
        <a:xfrm>
          <a:off x="0" y="0"/>
          <a:ext cx="0" cy="0"/>
          <a:chOff x="0" y="0"/>
          <a:chExt cx="0" cy="0"/>
        </a:xfrm>
      </p:grpSpPr>
      <p:sp>
        <p:nvSpPr>
          <p:cNvPr id="3295" name="Google Shape;3295;p17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
              <a:t>2021 5D</a:t>
            </a:r>
            <a:endParaRPr/>
          </a:p>
        </p:txBody>
      </p:sp>
      <p:sp>
        <p:nvSpPr>
          <p:cNvPr id="3296" name="Google Shape;3296;p178"/>
          <p:cNvSpPr txBox="1">
            <a:spLocks noGrp="1"/>
          </p:cNvSpPr>
          <p:nvPr>
            <p:ph type="body" idx="1"/>
          </p:nvPr>
        </p:nvSpPr>
        <p:spPr>
          <a:xfrm>
            <a:off x="5653075" y="1474500"/>
            <a:ext cx="32622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0"/>
              </a:spcAft>
              <a:buSzPts val="1100"/>
              <a:buNone/>
            </a:pPr>
            <a:r>
              <a:rPr lang="en"/>
              <a:t>strategy: work backwards/ guess and check</a:t>
            </a:r>
            <a:endParaRPr/>
          </a:p>
          <a:p>
            <a:pPr marL="0" lvl="0" indent="0" algn="l" rtl="0">
              <a:lnSpc>
                <a:spcPct val="90000"/>
              </a:lnSpc>
              <a:spcBef>
                <a:spcPts val="1200"/>
              </a:spcBef>
              <a:spcAft>
                <a:spcPts val="0"/>
              </a:spcAft>
              <a:buSzPts val="1100"/>
              <a:buNone/>
            </a:pPr>
            <a:r>
              <a:rPr lang="en"/>
              <a:t>double rotation means that zig-zag shape</a:t>
            </a:r>
            <a:endParaRPr/>
          </a:p>
          <a:p>
            <a:pPr marL="0" lvl="0" indent="0" algn="l" rtl="0">
              <a:lnSpc>
                <a:spcPct val="90000"/>
              </a:lnSpc>
              <a:spcBef>
                <a:spcPts val="1200"/>
              </a:spcBef>
              <a:spcAft>
                <a:spcPts val="1200"/>
              </a:spcAft>
              <a:buSzPts val="1100"/>
              <a:buNone/>
            </a:pPr>
            <a:r>
              <a:rPr lang="en"/>
              <a:t>G is in the left tree of H</a:t>
            </a:r>
            <a:endParaRPr/>
          </a:p>
        </p:txBody>
      </p:sp>
      <p:pic>
        <p:nvPicPr>
          <p:cNvPr id="3297" name="Google Shape;3297;p178"/>
          <p:cNvPicPr preferRelativeResize="0"/>
          <p:nvPr/>
        </p:nvPicPr>
        <p:blipFill rotWithShape="1">
          <a:blip r:embed="rId3">
            <a:alphaModFix/>
          </a:blip>
          <a:srcRect/>
          <a:stretch/>
        </p:blipFill>
        <p:spPr>
          <a:xfrm>
            <a:off x="496900" y="1474500"/>
            <a:ext cx="5108625" cy="34081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3301"/>
        <p:cNvGrpSpPr/>
        <p:nvPr/>
      </p:nvGrpSpPr>
      <p:grpSpPr>
        <a:xfrm>
          <a:off x="0" y="0"/>
          <a:ext cx="0" cy="0"/>
          <a:chOff x="0" y="0"/>
          <a:chExt cx="0" cy="0"/>
        </a:xfrm>
      </p:grpSpPr>
      <p:sp>
        <p:nvSpPr>
          <p:cNvPr id="3302" name="Google Shape;3302;p179"/>
          <p:cNvSpPr txBox="1">
            <a:spLocks noGrp="1"/>
          </p:cNvSpPr>
          <p:nvPr>
            <p:ph type="body" idx="1"/>
          </p:nvPr>
        </p:nvSpPr>
        <p:spPr>
          <a:xfrm>
            <a:off x="6268675" y="1092600"/>
            <a:ext cx="2684100" cy="3029100"/>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90000"/>
              </a:lnSpc>
              <a:spcBef>
                <a:spcPts val="1100"/>
              </a:spcBef>
              <a:spcAft>
                <a:spcPts val="0"/>
              </a:spcAft>
              <a:buSzPts val="1100"/>
              <a:buNone/>
            </a:pPr>
            <a:r>
              <a:rPr lang="en"/>
              <a:t>zig zag shape!</a:t>
            </a:r>
            <a:endParaRPr/>
          </a:p>
          <a:p>
            <a:pPr marL="0" lvl="0" indent="0" algn="l" rtl="0">
              <a:lnSpc>
                <a:spcPct val="90000"/>
              </a:lnSpc>
              <a:spcBef>
                <a:spcPts val="1200"/>
              </a:spcBef>
              <a:spcAft>
                <a:spcPts val="0"/>
              </a:spcAft>
              <a:buSzPts val="1100"/>
              <a:buNone/>
            </a:pPr>
            <a:r>
              <a:rPr lang="en"/>
              <a:t>(T1, T2, etc are subtrees)</a:t>
            </a:r>
            <a:endParaRPr/>
          </a:p>
          <a:p>
            <a:pPr marL="0" lvl="0" indent="0" algn="l" rtl="0">
              <a:lnSpc>
                <a:spcPct val="90000"/>
              </a:lnSpc>
              <a:spcBef>
                <a:spcPts val="1200"/>
              </a:spcBef>
              <a:spcAft>
                <a:spcPts val="0"/>
              </a:spcAft>
              <a:buSzPts val="1100"/>
              <a:buNone/>
            </a:pPr>
            <a:r>
              <a:rPr lang="en"/>
              <a:t>(inserted node is somewhere in the leaves, ofc)</a:t>
            </a:r>
            <a:endParaRPr/>
          </a:p>
          <a:p>
            <a:pPr marL="0" lvl="0" indent="0" algn="l" rtl="0">
              <a:lnSpc>
                <a:spcPct val="90000"/>
              </a:lnSpc>
              <a:spcBef>
                <a:spcPts val="1200"/>
              </a:spcBef>
              <a:spcAft>
                <a:spcPts val="0"/>
              </a:spcAft>
              <a:buSzPts val="1100"/>
              <a:buNone/>
            </a:pPr>
            <a:r>
              <a:rPr lang="en"/>
              <a:t>Can deduce v.right must be left heavy (v is grandparent) (Right Left case)</a:t>
            </a:r>
            <a:endParaRPr/>
          </a:p>
          <a:p>
            <a:pPr marL="0" lvl="0" indent="0" algn="l" rtl="0">
              <a:lnSpc>
                <a:spcPct val="90000"/>
              </a:lnSpc>
              <a:spcBef>
                <a:spcPts val="1200"/>
              </a:spcBef>
              <a:spcAft>
                <a:spcPts val="1200"/>
              </a:spcAft>
              <a:buSzPts val="1100"/>
              <a:buNone/>
            </a:pPr>
            <a:endParaRPr/>
          </a:p>
        </p:txBody>
      </p:sp>
      <p:pic>
        <p:nvPicPr>
          <p:cNvPr id="3303" name="Google Shape;3303;p179"/>
          <p:cNvPicPr preferRelativeResize="0"/>
          <p:nvPr/>
        </p:nvPicPr>
        <p:blipFill rotWithShape="1">
          <a:blip r:embed="rId3">
            <a:alphaModFix/>
          </a:blip>
          <a:srcRect/>
          <a:stretch/>
        </p:blipFill>
        <p:spPr>
          <a:xfrm>
            <a:off x="255250" y="370575"/>
            <a:ext cx="5645549" cy="2111341"/>
          </a:xfrm>
          <a:prstGeom prst="rect">
            <a:avLst/>
          </a:prstGeom>
          <a:noFill/>
          <a:ln>
            <a:noFill/>
          </a:ln>
        </p:spPr>
      </p:pic>
      <p:pic>
        <p:nvPicPr>
          <p:cNvPr id="3304" name="Google Shape;3304;p179"/>
          <p:cNvPicPr preferRelativeResize="0"/>
          <p:nvPr/>
        </p:nvPicPr>
        <p:blipFill rotWithShape="1">
          <a:blip r:embed="rId4">
            <a:alphaModFix/>
          </a:blip>
          <a:srcRect/>
          <a:stretch/>
        </p:blipFill>
        <p:spPr>
          <a:xfrm>
            <a:off x="255250" y="2621824"/>
            <a:ext cx="5645550" cy="2122725"/>
          </a:xfrm>
          <a:prstGeom prst="rect">
            <a:avLst/>
          </a:prstGeom>
          <a:noFill/>
          <a:ln>
            <a:noFill/>
          </a:ln>
        </p:spPr>
      </p:pic>
      <p:sp>
        <p:nvSpPr>
          <p:cNvPr id="3305" name="Google Shape;3305;p179"/>
          <p:cNvSpPr txBox="1"/>
          <p:nvPr/>
        </p:nvSpPr>
        <p:spPr>
          <a:xfrm>
            <a:off x="6013425" y="39413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https://www.geeksforgeeks.org/avl-tree-set-1-insertion/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3309"/>
        <p:cNvGrpSpPr/>
        <p:nvPr/>
      </p:nvGrpSpPr>
      <p:grpSpPr>
        <a:xfrm>
          <a:off x="0" y="0"/>
          <a:ext cx="0" cy="0"/>
          <a:chOff x="0" y="0"/>
          <a:chExt cx="0" cy="0"/>
        </a:xfrm>
      </p:grpSpPr>
      <p:pic>
        <p:nvPicPr>
          <p:cNvPr id="3310" name="Google Shape;3310;p180"/>
          <p:cNvPicPr preferRelativeResize="0"/>
          <p:nvPr/>
        </p:nvPicPr>
        <p:blipFill rotWithShape="1">
          <a:blip r:embed="rId3">
            <a:alphaModFix/>
          </a:blip>
          <a:srcRect/>
          <a:stretch/>
        </p:blipFill>
        <p:spPr>
          <a:xfrm>
            <a:off x="255250" y="370575"/>
            <a:ext cx="5645549" cy="2111341"/>
          </a:xfrm>
          <a:prstGeom prst="rect">
            <a:avLst/>
          </a:prstGeom>
          <a:noFill/>
          <a:ln>
            <a:noFill/>
          </a:ln>
        </p:spPr>
      </p:pic>
      <p:pic>
        <p:nvPicPr>
          <p:cNvPr id="3311" name="Google Shape;3311;p180"/>
          <p:cNvPicPr preferRelativeResize="0"/>
          <p:nvPr/>
        </p:nvPicPr>
        <p:blipFill rotWithShape="1">
          <a:blip r:embed="rId4">
            <a:alphaModFix/>
          </a:blip>
          <a:srcRect/>
          <a:stretch/>
        </p:blipFill>
        <p:spPr>
          <a:xfrm>
            <a:off x="255250" y="2621824"/>
            <a:ext cx="5645550" cy="2122725"/>
          </a:xfrm>
          <a:prstGeom prst="rect">
            <a:avLst/>
          </a:prstGeom>
          <a:noFill/>
          <a:ln>
            <a:noFill/>
          </a:ln>
        </p:spPr>
      </p:pic>
      <p:sp>
        <p:nvSpPr>
          <p:cNvPr id="3312" name="Google Shape;3312;p180"/>
          <p:cNvSpPr txBox="1"/>
          <p:nvPr/>
        </p:nvSpPr>
        <p:spPr>
          <a:xfrm>
            <a:off x="6013425" y="39413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https://www.geeksforgeeks.org/avl-tree-set-1-insertion/</a:t>
            </a:r>
            <a:endParaRPr sz="1400" b="0" i="0" u="none" strike="noStrike" cap="none">
              <a:solidFill>
                <a:srgbClr val="000000"/>
              </a:solidFill>
              <a:latin typeface="Arial"/>
              <a:ea typeface="Arial"/>
              <a:cs typeface="Arial"/>
              <a:sym typeface="Arial"/>
            </a:endParaRPr>
          </a:p>
        </p:txBody>
      </p:sp>
      <p:sp>
        <p:nvSpPr>
          <p:cNvPr id="3313" name="Google Shape;3313;p180"/>
          <p:cNvSpPr txBox="1"/>
          <p:nvPr/>
        </p:nvSpPr>
        <p:spPr>
          <a:xfrm>
            <a:off x="6306225" y="1359725"/>
            <a:ext cx="22596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actually, you can just infer the answer from this via pattern recognition.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 parent of the newly inserted node becomes the root of the balanced subtree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3469"/>
        <p:cNvGrpSpPr/>
        <p:nvPr/>
      </p:nvGrpSpPr>
      <p:grpSpPr>
        <a:xfrm>
          <a:off x="0" y="0"/>
          <a:ext cx="0" cy="0"/>
          <a:chOff x="0" y="0"/>
          <a:chExt cx="0" cy="0"/>
        </a:xfrm>
      </p:grpSpPr>
      <p:sp>
        <p:nvSpPr>
          <p:cNvPr id="3470" name="Google Shape;3470;p18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endParaRPr/>
          </a:p>
        </p:txBody>
      </p:sp>
      <p:sp>
        <p:nvSpPr>
          <p:cNvPr id="3471" name="Google Shape;3471;p185"/>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1100"/>
              </a:spcBef>
              <a:spcAft>
                <a:spcPts val="1200"/>
              </a:spcAft>
              <a:buSzPts val="1100"/>
              <a:buNone/>
            </a:pPr>
            <a:endParaRPr/>
          </a:p>
        </p:txBody>
      </p:sp>
      <p:sp>
        <p:nvSpPr>
          <p:cNvPr id="3472" name="Google Shape;3472;p185"/>
          <p:cNvSpPr/>
          <p:nvPr/>
        </p:nvSpPr>
        <p:spPr>
          <a:xfrm>
            <a:off x="446350" y="42931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473" name="Google Shape;3473;p185"/>
          <p:cNvSpPr/>
          <p:nvPr/>
        </p:nvSpPr>
        <p:spPr>
          <a:xfrm>
            <a:off x="1208350" y="42931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3474" name="Google Shape;3474;p185"/>
          <p:cNvSpPr/>
          <p:nvPr/>
        </p:nvSpPr>
        <p:spPr>
          <a:xfrm>
            <a:off x="2131850" y="4071682"/>
            <a:ext cx="438000" cy="438000"/>
          </a:xfrm>
          <a:prstGeom prst="ellipse">
            <a:avLst/>
          </a:prstGeom>
          <a:solidFill>
            <a:srgbClr val="888888"/>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a:t>
            </a:r>
            <a:endParaRPr sz="1400" b="0" i="0" u="none" strike="noStrike" cap="none">
              <a:solidFill>
                <a:srgbClr val="000000"/>
              </a:solidFill>
              <a:latin typeface="Arial"/>
              <a:ea typeface="Arial"/>
              <a:cs typeface="Arial"/>
              <a:sym typeface="Arial"/>
            </a:endParaRPr>
          </a:p>
        </p:txBody>
      </p:sp>
      <p:sp>
        <p:nvSpPr>
          <p:cNvPr id="3475" name="Google Shape;3475;p185"/>
          <p:cNvSpPr/>
          <p:nvPr/>
        </p:nvSpPr>
        <p:spPr>
          <a:xfrm>
            <a:off x="3536638" y="4393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K</a:t>
            </a:r>
            <a:endParaRPr sz="1400" b="0" i="0" u="none" strike="noStrike" cap="none">
              <a:solidFill>
                <a:srgbClr val="000000"/>
              </a:solidFill>
              <a:latin typeface="Arial"/>
              <a:ea typeface="Arial"/>
              <a:cs typeface="Arial"/>
              <a:sym typeface="Arial"/>
            </a:endParaRPr>
          </a:p>
        </p:txBody>
      </p:sp>
      <p:sp>
        <p:nvSpPr>
          <p:cNvPr id="3476" name="Google Shape;3476;p185"/>
          <p:cNvSpPr/>
          <p:nvPr/>
        </p:nvSpPr>
        <p:spPr>
          <a:xfrm>
            <a:off x="918248" y="3432457"/>
            <a:ext cx="438000" cy="438000"/>
          </a:xfrm>
          <a:prstGeom prst="ellipse">
            <a:avLst/>
          </a:prstGeom>
          <a:solidFill>
            <a:schemeClr val="lt2"/>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a:t>
            </a:r>
            <a:endParaRPr sz="1400" b="0" i="0" u="none" strike="noStrike" cap="none">
              <a:solidFill>
                <a:srgbClr val="000000"/>
              </a:solidFill>
              <a:latin typeface="Arial"/>
              <a:ea typeface="Arial"/>
              <a:cs typeface="Arial"/>
              <a:sym typeface="Arial"/>
            </a:endParaRPr>
          </a:p>
        </p:txBody>
      </p:sp>
      <p:sp>
        <p:nvSpPr>
          <p:cNvPr id="3477" name="Google Shape;3477;p185"/>
          <p:cNvSpPr/>
          <p:nvPr/>
        </p:nvSpPr>
        <p:spPr>
          <a:xfrm>
            <a:off x="2437660" y="3211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85"/>
          <p:cNvSpPr/>
          <p:nvPr/>
        </p:nvSpPr>
        <p:spPr>
          <a:xfrm>
            <a:off x="3188560" y="35326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J</a:t>
            </a:r>
            <a:endParaRPr sz="1400" b="0" i="0" u="none" strike="noStrike" cap="none">
              <a:solidFill>
                <a:srgbClr val="000000"/>
              </a:solidFill>
              <a:latin typeface="Arial"/>
              <a:ea typeface="Arial"/>
              <a:cs typeface="Arial"/>
              <a:sym typeface="Arial"/>
            </a:endParaRPr>
          </a:p>
        </p:txBody>
      </p:sp>
      <p:sp>
        <p:nvSpPr>
          <p:cNvPr id="3479" name="Google Shape;3479;p185"/>
          <p:cNvSpPr/>
          <p:nvPr/>
        </p:nvSpPr>
        <p:spPr>
          <a:xfrm>
            <a:off x="537250" y="25717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a:t>
            </a:r>
            <a:endParaRPr sz="1400" b="0" i="0" u="none" strike="noStrike" cap="none">
              <a:solidFill>
                <a:srgbClr val="000000"/>
              </a:solidFill>
              <a:latin typeface="Arial"/>
              <a:ea typeface="Arial"/>
              <a:cs typeface="Arial"/>
              <a:sym typeface="Arial"/>
            </a:endParaRPr>
          </a:p>
        </p:txBody>
      </p:sp>
      <p:sp>
        <p:nvSpPr>
          <p:cNvPr id="3480" name="Google Shape;3480;p185"/>
          <p:cNvSpPr/>
          <p:nvPr/>
        </p:nvSpPr>
        <p:spPr>
          <a:xfrm>
            <a:off x="2792975" y="22723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85"/>
          <p:cNvSpPr/>
          <p:nvPr/>
        </p:nvSpPr>
        <p:spPr>
          <a:xfrm>
            <a:off x="2073075" y="13478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82" name="Google Shape;3482;p185"/>
          <p:cNvCxnSpPr>
            <a:stCxn id="3481" idx="3"/>
          </p:cNvCxnSpPr>
          <p:nvPr/>
        </p:nvCxnSpPr>
        <p:spPr>
          <a:xfrm flipH="1">
            <a:off x="1134919" y="1721738"/>
            <a:ext cx="1002300" cy="511800"/>
          </a:xfrm>
          <a:prstGeom prst="straightConnector1">
            <a:avLst/>
          </a:prstGeom>
          <a:noFill/>
          <a:ln w="28575" cap="flat" cmpd="sng">
            <a:solidFill>
              <a:srgbClr val="6AA84F"/>
            </a:solidFill>
            <a:prstDash val="solid"/>
            <a:round/>
            <a:headEnd type="none" w="sm" len="sm"/>
            <a:tailEnd type="triangle" w="med" len="med"/>
          </a:ln>
        </p:spPr>
      </p:cxnSp>
      <p:cxnSp>
        <p:nvCxnSpPr>
          <p:cNvPr id="3483" name="Google Shape;3483;p185"/>
          <p:cNvCxnSpPr>
            <a:stCxn id="3476" idx="4"/>
            <a:endCxn id="3472" idx="0"/>
          </p:cNvCxnSpPr>
          <p:nvPr/>
        </p:nvCxnSpPr>
        <p:spPr>
          <a:xfrm flipH="1">
            <a:off x="665348" y="3870457"/>
            <a:ext cx="471900" cy="422700"/>
          </a:xfrm>
          <a:prstGeom prst="straightConnector1">
            <a:avLst/>
          </a:prstGeom>
          <a:noFill/>
          <a:ln w="28575" cap="flat" cmpd="sng">
            <a:solidFill>
              <a:srgbClr val="6AA84F"/>
            </a:solidFill>
            <a:prstDash val="solid"/>
            <a:round/>
            <a:headEnd type="none" w="sm" len="sm"/>
            <a:tailEnd type="triangle" w="med" len="med"/>
          </a:ln>
        </p:spPr>
      </p:cxnSp>
      <p:cxnSp>
        <p:nvCxnSpPr>
          <p:cNvPr id="3484" name="Google Shape;3484;p185"/>
          <p:cNvCxnSpPr>
            <a:stCxn id="3477" idx="4"/>
            <a:endCxn id="3474" idx="0"/>
          </p:cNvCxnSpPr>
          <p:nvPr/>
        </p:nvCxnSpPr>
        <p:spPr>
          <a:xfrm flipH="1">
            <a:off x="2350960" y="3649082"/>
            <a:ext cx="305700" cy="422700"/>
          </a:xfrm>
          <a:prstGeom prst="straightConnector1">
            <a:avLst/>
          </a:prstGeom>
          <a:noFill/>
          <a:ln w="28575" cap="flat" cmpd="sng">
            <a:solidFill>
              <a:srgbClr val="6AA84F"/>
            </a:solidFill>
            <a:prstDash val="solid"/>
            <a:round/>
            <a:headEnd type="none" w="sm" len="sm"/>
            <a:tailEnd type="triangle" w="med" len="med"/>
          </a:ln>
        </p:spPr>
      </p:cxnSp>
      <p:cxnSp>
        <p:nvCxnSpPr>
          <p:cNvPr id="3485" name="Google Shape;3485;p185"/>
          <p:cNvCxnSpPr>
            <a:stCxn id="3480" idx="3"/>
            <a:endCxn id="3477" idx="0"/>
          </p:cNvCxnSpPr>
          <p:nvPr/>
        </p:nvCxnSpPr>
        <p:spPr>
          <a:xfrm flipH="1">
            <a:off x="2656719" y="2646163"/>
            <a:ext cx="200400" cy="564900"/>
          </a:xfrm>
          <a:prstGeom prst="straightConnector1">
            <a:avLst/>
          </a:prstGeom>
          <a:noFill/>
          <a:ln w="28575" cap="flat" cmpd="sng">
            <a:solidFill>
              <a:srgbClr val="6AA84F"/>
            </a:solidFill>
            <a:prstDash val="solid"/>
            <a:round/>
            <a:headEnd type="none" w="sm" len="sm"/>
            <a:tailEnd type="triangle" w="med" len="med"/>
          </a:ln>
        </p:spPr>
      </p:cxnSp>
      <p:cxnSp>
        <p:nvCxnSpPr>
          <p:cNvPr id="3486" name="Google Shape;3486;p185"/>
          <p:cNvCxnSpPr>
            <a:stCxn id="3481" idx="4"/>
            <a:endCxn id="3480" idx="0"/>
          </p:cNvCxnSpPr>
          <p:nvPr/>
        </p:nvCxnSpPr>
        <p:spPr>
          <a:xfrm>
            <a:off x="2292075" y="1785882"/>
            <a:ext cx="720000" cy="486300"/>
          </a:xfrm>
          <a:prstGeom prst="straightConnector1">
            <a:avLst/>
          </a:prstGeom>
          <a:noFill/>
          <a:ln w="28575" cap="flat" cmpd="sng">
            <a:solidFill>
              <a:srgbClr val="980000"/>
            </a:solidFill>
            <a:prstDash val="solid"/>
            <a:round/>
            <a:headEnd type="none" w="sm" len="sm"/>
            <a:tailEnd type="triangle" w="med" len="med"/>
          </a:ln>
        </p:spPr>
      </p:cxnSp>
      <p:cxnSp>
        <p:nvCxnSpPr>
          <p:cNvPr id="3487" name="Google Shape;3487;p185"/>
          <p:cNvCxnSpPr>
            <a:stCxn id="3479" idx="4"/>
            <a:endCxn id="3476" idx="0"/>
          </p:cNvCxnSpPr>
          <p:nvPr/>
        </p:nvCxnSpPr>
        <p:spPr>
          <a:xfrm>
            <a:off x="756250" y="3009757"/>
            <a:ext cx="381000" cy="422700"/>
          </a:xfrm>
          <a:prstGeom prst="straightConnector1">
            <a:avLst/>
          </a:prstGeom>
          <a:noFill/>
          <a:ln w="28575" cap="flat" cmpd="sng">
            <a:solidFill>
              <a:srgbClr val="980000"/>
            </a:solidFill>
            <a:prstDash val="solid"/>
            <a:round/>
            <a:headEnd type="none" w="sm" len="sm"/>
            <a:tailEnd type="triangle" w="med" len="med"/>
          </a:ln>
        </p:spPr>
      </p:cxnSp>
      <p:cxnSp>
        <p:nvCxnSpPr>
          <p:cNvPr id="3488" name="Google Shape;3488;p185"/>
          <p:cNvCxnSpPr>
            <a:endCxn id="3478" idx="0"/>
          </p:cNvCxnSpPr>
          <p:nvPr/>
        </p:nvCxnSpPr>
        <p:spPr>
          <a:xfrm>
            <a:off x="2875660" y="3332257"/>
            <a:ext cx="531900" cy="200400"/>
          </a:xfrm>
          <a:prstGeom prst="straightConnector1">
            <a:avLst/>
          </a:prstGeom>
          <a:noFill/>
          <a:ln w="28575" cap="flat" cmpd="sng">
            <a:solidFill>
              <a:srgbClr val="980000"/>
            </a:solidFill>
            <a:prstDash val="solid"/>
            <a:round/>
            <a:headEnd type="none" w="sm" len="sm"/>
            <a:tailEnd type="triangle" w="med" len="med"/>
          </a:ln>
        </p:spPr>
      </p:cxnSp>
      <p:cxnSp>
        <p:nvCxnSpPr>
          <p:cNvPr id="3489" name="Google Shape;3489;p185"/>
          <p:cNvCxnSpPr>
            <a:stCxn id="3476" idx="4"/>
            <a:endCxn id="3473" idx="0"/>
          </p:cNvCxnSpPr>
          <p:nvPr/>
        </p:nvCxnSpPr>
        <p:spPr>
          <a:xfrm>
            <a:off x="1137248" y="3870457"/>
            <a:ext cx="290100" cy="422700"/>
          </a:xfrm>
          <a:prstGeom prst="straightConnector1">
            <a:avLst/>
          </a:prstGeom>
          <a:noFill/>
          <a:ln w="28575" cap="flat" cmpd="sng">
            <a:solidFill>
              <a:srgbClr val="980000"/>
            </a:solidFill>
            <a:prstDash val="solid"/>
            <a:round/>
            <a:headEnd type="none" w="sm" len="sm"/>
            <a:tailEnd type="triangle" w="med" len="med"/>
          </a:ln>
        </p:spPr>
      </p:cxnSp>
      <p:cxnSp>
        <p:nvCxnSpPr>
          <p:cNvPr id="3490" name="Google Shape;3490;p185"/>
          <p:cNvCxnSpPr>
            <a:stCxn id="3478" idx="4"/>
            <a:endCxn id="3475" idx="0"/>
          </p:cNvCxnSpPr>
          <p:nvPr/>
        </p:nvCxnSpPr>
        <p:spPr>
          <a:xfrm>
            <a:off x="3407560" y="3970657"/>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3491" name="Google Shape;3491;p185"/>
          <p:cNvSpPr/>
          <p:nvPr/>
        </p:nvSpPr>
        <p:spPr>
          <a:xfrm>
            <a:off x="150500" y="34324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cxnSp>
        <p:nvCxnSpPr>
          <p:cNvPr id="3492" name="Google Shape;3492;p185"/>
          <p:cNvCxnSpPr>
            <a:endCxn id="3491" idx="0"/>
          </p:cNvCxnSpPr>
          <p:nvPr/>
        </p:nvCxnSpPr>
        <p:spPr>
          <a:xfrm flipH="1">
            <a:off x="369500" y="3009757"/>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3493" name="Google Shape;3493;p185"/>
          <p:cNvCxnSpPr/>
          <p:nvPr/>
        </p:nvCxnSpPr>
        <p:spPr>
          <a:xfrm>
            <a:off x="4100550" y="2806800"/>
            <a:ext cx="909900" cy="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2a: kd-Trees</a:t>
            </a:r>
            <a:endParaRPr/>
          </a:p>
        </p:txBody>
      </p:sp>
      <p:sp>
        <p:nvSpPr>
          <p:cNvPr id="610" name="Google Shape;610;p20"/>
          <p:cNvSpPr txBox="1"/>
          <p:nvPr/>
        </p:nvSpPr>
        <p:spPr>
          <a:xfrm>
            <a:off x="857250" y="1355475"/>
            <a:ext cx="78912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What is the running time?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O(h), height of the tree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Note: kd-tree is not necessarily balanced. That’s the goal of 2b!</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3800"/>
              <a:t>Tutorial Time</a:t>
            </a:r>
            <a:endParaRPr sz="3800"/>
          </a:p>
        </p:txBody>
      </p:sp>
      <p:sp>
        <p:nvSpPr>
          <p:cNvPr id="73" name="Google Shape;73;p3"/>
          <p:cNvSpPr txBox="1"/>
          <p:nvPr/>
        </p:nvSpPr>
        <p:spPr>
          <a:xfrm>
            <a:off x="2439525" y="3006575"/>
            <a:ext cx="636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Slides for tutorials are taken and adapted from Christian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616" name="Google Shape;616;p21"/>
          <p:cNvSpPr txBox="1"/>
          <p:nvPr/>
        </p:nvSpPr>
        <p:spPr>
          <a:xfrm>
            <a:off x="857250" y="1355475"/>
            <a:ext cx="7891200" cy="2812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Arial"/>
                <a:ea typeface="Arial"/>
                <a:cs typeface="Arial"/>
                <a:sym typeface="Arial"/>
              </a:rPr>
              <a:t>You are given an (unordered) array of points. What would be a good way to build a kd-tree? Think about what would keep the tree nicely balanced. What is the running time of the construction algorithm?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2"/>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622" name="Google Shape;622;p22"/>
          <p:cNvSpPr txBox="1"/>
          <p:nvPr/>
        </p:nvSpPr>
        <p:spPr>
          <a:xfrm>
            <a:off x="857250" y="1355475"/>
            <a:ext cx="7891200" cy="2567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You are given an (unordered) array of points. What would be a good way to build a kd-tree? Think about what would keep the tree nicely balanced. What is the running time of the construction algorithm?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x as root for the first level. Then build left tree and right tree</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y as root for the second level. Then build left tree and right tree.</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3"/>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628" name="Google Shape;628;p23"/>
          <p:cNvSpPr txBox="1"/>
          <p:nvPr/>
        </p:nvSpPr>
        <p:spPr>
          <a:xfrm>
            <a:off x="857250" y="1355475"/>
            <a:ext cx="7891200" cy="355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You are given an (unordered) array of points. What would be a good way to build a kd-tree? Think about what would keep the tree nicely balanced. What is the running time of the construction algorithm?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x as root for the first level. Then build left tree and right tree</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y as root for the second level. Then build left tree and right tree.</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How fast can we find median? What are our options?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4"/>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4"/>
          <p:cNvSpPr/>
          <p:nvPr/>
        </p:nvSpPr>
        <p:spPr>
          <a:xfrm>
            <a:off x="2157850" y="18946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4"/>
          <p:cNvSpPr/>
          <p:nvPr/>
        </p:nvSpPr>
        <p:spPr>
          <a:xfrm>
            <a:off x="1281550" y="262197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4"/>
          <p:cNvSpPr/>
          <p:nvPr/>
        </p:nvSpPr>
        <p:spPr>
          <a:xfrm>
            <a:off x="2992575" y="31692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4"/>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4"/>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4"/>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4"/>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4"/>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4"/>
          <p:cNvSpPr/>
          <p:nvPr/>
        </p:nvSpPr>
        <p:spPr>
          <a:xfrm>
            <a:off x="983675" y="39139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3" name="Google Shape;643;p24"/>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644" name="Google Shape;644;p24"/>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5"/>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5"/>
          <p:cNvSpPr/>
          <p:nvPr/>
        </p:nvSpPr>
        <p:spPr>
          <a:xfrm>
            <a:off x="2157850" y="18946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5"/>
          <p:cNvSpPr/>
          <p:nvPr/>
        </p:nvSpPr>
        <p:spPr>
          <a:xfrm>
            <a:off x="1281550" y="262197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5"/>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5"/>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5"/>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5"/>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5"/>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5"/>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5"/>
          <p:cNvSpPr/>
          <p:nvPr/>
        </p:nvSpPr>
        <p:spPr>
          <a:xfrm>
            <a:off x="983675" y="39139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9" name="Google Shape;659;p25"/>
          <p:cNvCxnSpPr/>
          <p:nvPr/>
        </p:nvCxnSpPr>
        <p:spPr>
          <a:xfrm rot="10800000">
            <a:off x="3084375" y="-51875"/>
            <a:ext cx="0" cy="3221100"/>
          </a:xfrm>
          <a:prstGeom prst="straightConnector1">
            <a:avLst/>
          </a:prstGeom>
          <a:noFill/>
          <a:ln w="28575" cap="flat" cmpd="sng">
            <a:solidFill>
              <a:schemeClr val="dk2"/>
            </a:solidFill>
            <a:prstDash val="dash"/>
            <a:round/>
            <a:headEnd type="none" w="sm" len="sm"/>
            <a:tailEnd type="none" w="sm" len="sm"/>
          </a:ln>
        </p:spPr>
      </p:cxnSp>
      <p:cxnSp>
        <p:nvCxnSpPr>
          <p:cNvPr id="660" name="Google Shape;660;p25"/>
          <p:cNvCxnSpPr>
            <a:stCxn id="652"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sp>
        <p:nvSpPr>
          <p:cNvPr id="661" name="Google Shape;661;p25"/>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5"/>
          <p:cNvSpPr txBox="1"/>
          <p:nvPr/>
        </p:nvSpPr>
        <p:spPr>
          <a:xfrm>
            <a:off x="6770975" y="833025"/>
            <a:ext cx="10797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Root Node</a:t>
            </a:r>
            <a:endParaRPr sz="1400" b="0" i="0" u="none" strike="noStrike" cap="none">
              <a:solidFill>
                <a:srgbClr val="000000"/>
              </a:solidFill>
              <a:latin typeface="Arial"/>
              <a:ea typeface="Arial"/>
              <a:cs typeface="Arial"/>
              <a:sym typeface="Arial"/>
            </a:endParaRPr>
          </a:p>
        </p:txBody>
      </p:sp>
      <p:cxnSp>
        <p:nvCxnSpPr>
          <p:cNvPr id="663" name="Google Shape;663;p25"/>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664" name="Google Shape;664;p25"/>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26"/>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6"/>
          <p:cNvSpPr/>
          <p:nvPr/>
        </p:nvSpPr>
        <p:spPr>
          <a:xfrm>
            <a:off x="2157850" y="18946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6"/>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6"/>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6"/>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6"/>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6"/>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6"/>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6"/>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6"/>
          <p:cNvSpPr/>
          <p:nvPr/>
        </p:nvSpPr>
        <p:spPr>
          <a:xfrm>
            <a:off x="983675" y="39139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9" name="Google Shape;679;p26"/>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680" name="Google Shape;680;p26"/>
          <p:cNvCxnSpPr>
            <a:stCxn id="672"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681" name="Google Shape;681;p26"/>
          <p:cNvCxnSpPr>
            <a:stCxn id="671"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682" name="Google Shape;682;p26"/>
          <p:cNvCxnSpPr>
            <a:stCxn id="671"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sp>
        <p:nvSpPr>
          <p:cNvPr id="683" name="Google Shape;683;p26"/>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6"/>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5" name="Google Shape;685;p26"/>
          <p:cNvCxnSpPr>
            <a:stCxn id="684" idx="0"/>
            <a:endCxn id="683"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sp>
        <p:nvSpPr>
          <p:cNvPr id="686" name="Google Shape;686;p26"/>
          <p:cNvSpPr txBox="1"/>
          <p:nvPr/>
        </p:nvSpPr>
        <p:spPr>
          <a:xfrm>
            <a:off x="5902025" y="2219075"/>
            <a:ext cx="2940600" cy="291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Convention:</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Left child node = smaller x (or y depending on the splitting plane) coordinate</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1000"/>
              </a:spcBef>
              <a:spcAft>
                <a:spcPts val="1000"/>
              </a:spcAft>
              <a:buClr>
                <a:srgbClr val="000000"/>
              </a:buClr>
              <a:buSzPts val="1800"/>
              <a:buFont typeface="Arial"/>
              <a:buNone/>
            </a:pPr>
            <a:r>
              <a:rPr lang="en" sz="1800" b="0" i="0" u="none" strike="noStrike" cap="none">
                <a:solidFill>
                  <a:srgbClr val="000000"/>
                </a:solidFill>
                <a:latin typeface="Arial"/>
                <a:ea typeface="Arial"/>
                <a:cs typeface="Arial"/>
                <a:sym typeface="Arial"/>
              </a:rPr>
              <a:t>Each level of the tree alternates between X and Y coordinates to split the remaining points</a:t>
            </a:r>
            <a:endParaRPr sz="1800" b="0" i="0" u="none" strike="noStrike" cap="none">
              <a:solidFill>
                <a:srgbClr val="000000"/>
              </a:solidFill>
              <a:latin typeface="Arial"/>
              <a:ea typeface="Arial"/>
              <a:cs typeface="Arial"/>
              <a:sym typeface="Arial"/>
            </a:endParaRPr>
          </a:p>
        </p:txBody>
      </p:sp>
      <p:cxnSp>
        <p:nvCxnSpPr>
          <p:cNvPr id="687" name="Google Shape;687;p26"/>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688" name="Google Shape;688;p26"/>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7"/>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7"/>
          <p:cNvSpPr/>
          <p:nvPr/>
        </p:nvSpPr>
        <p:spPr>
          <a:xfrm>
            <a:off x="2157850" y="18946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7"/>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7"/>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7"/>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7"/>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7"/>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7"/>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7"/>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7"/>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3" name="Google Shape;703;p27"/>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704" name="Google Shape;704;p27"/>
          <p:cNvCxnSpPr>
            <a:stCxn id="696"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705" name="Google Shape;705;p27"/>
          <p:cNvCxnSpPr>
            <a:stCxn id="695"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706" name="Google Shape;706;p27"/>
          <p:cNvCxnSpPr>
            <a:stCxn id="695"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707" name="Google Shape;707;p27"/>
          <p:cNvCxnSpPr>
            <a:stCxn id="702"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708" name="Google Shape;708;p27"/>
          <p:cNvCxnSpPr>
            <a:stCxn id="702"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sp>
        <p:nvSpPr>
          <p:cNvPr id="709" name="Google Shape;709;p27"/>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7"/>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1" name="Google Shape;711;p27"/>
          <p:cNvCxnSpPr>
            <a:stCxn id="710" idx="0"/>
            <a:endCxn id="709"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sp>
        <p:nvSpPr>
          <p:cNvPr id="712" name="Google Shape;712;p27"/>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3" name="Google Shape;713;p27"/>
          <p:cNvCxnSpPr>
            <a:stCxn id="712" idx="0"/>
            <a:endCxn id="710"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714" name="Google Shape;714;p27"/>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715" name="Google Shape;715;p27"/>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28"/>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8"/>
          <p:cNvSpPr/>
          <p:nvPr/>
        </p:nvSpPr>
        <p:spPr>
          <a:xfrm>
            <a:off x="2157850" y="18946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8"/>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8"/>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8"/>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8"/>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8"/>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8"/>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8"/>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8"/>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30" name="Google Shape;730;p28"/>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731" name="Google Shape;731;p28"/>
          <p:cNvCxnSpPr>
            <a:stCxn id="723"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732" name="Google Shape;732;p28"/>
          <p:cNvCxnSpPr>
            <a:stCxn id="722"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733" name="Google Shape;733;p28"/>
          <p:cNvCxnSpPr>
            <a:stCxn id="722"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734" name="Google Shape;734;p28"/>
          <p:cNvCxnSpPr>
            <a:stCxn id="729"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735" name="Google Shape;735;p28"/>
          <p:cNvCxnSpPr>
            <a:stCxn id="729"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sp>
        <p:nvSpPr>
          <p:cNvPr id="736" name="Google Shape;736;p28"/>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8"/>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38" name="Google Shape;738;p28"/>
          <p:cNvCxnSpPr>
            <a:stCxn id="737" idx="0"/>
            <a:endCxn id="736"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sp>
        <p:nvSpPr>
          <p:cNvPr id="739" name="Google Shape;739;p28"/>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0" name="Google Shape;740;p28"/>
          <p:cNvCxnSpPr>
            <a:stCxn id="739" idx="0"/>
            <a:endCxn id="737"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741" name="Google Shape;741;p28"/>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742" name="Google Shape;742;p28"/>
          <p:cNvSpPr txBox="1"/>
          <p:nvPr/>
        </p:nvSpPr>
        <p:spPr>
          <a:xfrm>
            <a:off x="7245850" y="1450200"/>
            <a:ext cx="1872600" cy="49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800"/>
              <a:buFont typeface="Arial"/>
              <a:buNone/>
            </a:pPr>
            <a:r>
              <a:rPr lang="en" sz="1800" b="0" i="0" u="none" strike="noStrike" cap="none">
                <a:solidFill>
                  <a:srgbClr val="000000"/>
                </a:solidFill>
                <a:latin typeface="Arial"/>
                <a:ea typeface="Arial"/>
                <a:cs typeface="Arial"/>
                <a:sym typeface="Arial"/>
              </a:rPr>
              <a:t>X Splitting Plane</a:t>
            </a:r>
            <a:endParaRPr sz="1800" b="0" i="0" u="none" strike="noStrike" cap="none">
              <a:solidFill>
                <a:srgbClr val="000000"/>
              </a:solidFill>
              <a:latin typeface="Arial"/>
              <a:ea typeface="Arial"/>
              <a:cs typeface="Arial"/>
              <a:sym typeface="Arial"/>
            </a:endParaRPr>
          </a:p>
        </p:txBody>
      </p:sp>
      <p:sp>
        <p:nvSpPr>
          <p:cNvPr id="743" name="Google Shape;743;p28"/>
          <p:cNvSpPr txBox="1"/>
          <p:nvPr/>
        </p:nvSpPr>
        <p:spPr>
          <a:xfrm>
            <a:off x="6494250" y="2903675"/>
            <a:ext cx="1872600" cy="49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800"/>
              <a:buFont typeface="Arial"/>
              <a:buNone/>
            </a:pPr>
            <a:r>
              <a:rPr lang="en" sz="1800" b="0" i="0" u="none" strike="noStrike" cap="none">
                <a:solidFill>
                  <a:srgbClr val="000000"/>
                </a:solidFill>
                <a:latin typeface="Arial"/>
                <a:ea typeface="Arial"/>
                <a:cs typeface="Arial"/>
                <a:sym typeface="Arial"/>
              </a:rPr>
              <a:t>X Splitting Plane</a:t>
            </a:r>
            <a:endParaRPr sz="1800" b="0" i="0" u="none" strike="noStrike" cap="none">
              <a:solidFill>
                <a:srgbClr val="000000"/>
              </a:solidFill>
              <a:latin typeface="Arial"/>
              <a:ea typeface="Arial"/>
              <a:cs typeface="Arial"/>
              <a:sym typeface="Arial"/>
            </a:endParaRPr>
          </a:p>
        </p:txBody>
      </p:sp>
      <p:sp>
        <p:nvSpPr>
          <p:cNvPr id="744" name="Google Shape;744;p28"/>
          <p:cNvSpPr txBox="1"/>
          <p:nvPr/>
        </p:nvSpPr>
        <p:spPr>
          <a:xfrm>
            <a:off x="6828550" y="2126700"/>
            <a:ext cx="1872600" cy="49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800"/>
              <a:buFont typeface="Arial"/>
              <a:buNone/>
            </a:pPr>
            <a:r>
              <a:rPr lang="en" sz="1800" b="0" i="0" u="none" strike="noStrike" cap="none">
                <a:solidFill>
                  <a:srgbClr val="000000"/>
                </a:solidFill>
                <a:latin typeface="Arial"/>
                <a:ea typeface="Arial"/>
                <a:cs typeface="Arial"/>
                <a:sym typeface="Arial"/>
              </a:rPr>
              <a:t>Y Splitting Plane</a:t>
            </a:r>
            <a:endParaRPr sz="1800" b="0" i="0" u="none" strike="noStrike" cap="none">
              <a:solidFill>
                <a:srgbClr val="000000"/>
              </a:solidFill>
              <a:latin typeface="Arial"/>
              <a:ea typeface="Arial"/>
              <a:cs typeface="Arial"/>
              <a:sym typeface="Arial"/>
            </a:endParaRPr>
          </a:p>
        </p:txBody>
      </p:sp>
      <p:sp>
        <p:nvSpPr>
          <p:cNvPr id="745" name="Google Shape;745;p28"/>
          <p:cNvSpPr txBox="1"/>
          <p:nvPr/>
        </p:nvSpPr>
        <p:spPr>
          <a:xfrm>
            <a:off x="5902025" y="4255725"/>
            <a:ext cx="2940600" cy="779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800"/>
              <a:buFont typeface="Arial"/>
              <a:buNone/>
            </a:pPr>
            <a:r>
              <a:rPr lang="en" sz="1800" b="0" i="0" u="none" strike="noStrike" cap="none">
                <a:solidFill>
                  <a:srgbClr val="000000"/>
                </a:solidFill>
                <a:latin typeface="Arial"/>
                <a:ea typeface="Arial"/>
                <a:cs typeface="Arial"/>
                <a:sym typeface="Arial"/>
              </a:rPr>
              <a:t>Alternating Plane splitting scheme</a:t>
            </a:r>
            <a:endParaRPr sz="1800" b="0" i="0" u="none" strike="noStrike" cap="none">
              <a:solidFill>
                <a:srgbClr val="000000"/>
              </a:solidFill>
              <a:latin typeface="Arial"/>
              <a:ea typeface="Arial"/>
              <a:cs typeface="Arial"/>
              <a:sym typeface="Arial"/>
            </a:endParaRPr>
          </a:p>
        </p:txBody>
      </p:sp>
      <p:sp>
        <p:nvSpPr>
          <p:cNvPr id="746" name="Google Shape;746;p28"/>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29"/>
          <p:cNvSpPr/>
          <p:nvPr/>
        </p:nvSpPr>
        <p:spPr>
          <a:xfrm>
            <a:off x="696200" y="12573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9"/>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9"/>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9"/>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9"/>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9"/>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9"/>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9"/>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9"/>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9"/>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1" name="Google Shape;761;p29"/>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762" name="Google Shape;762;p29"/>
          <p:cNvCxnSpPr>
            <a:stCxn id="754"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763" name="Google Shape;763;p29"/>
          <p:cNvCxnSpPr>
            <a:stCxn id="753"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764" name="Google Shape;764;p29"/>
          <p:cNvCxnSpPr>
            <a:stCxn id="753"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765" name="Google Shape;765;p29"/>
          <p:cNvCxnSpPr>
            <a:stCxn id="760"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766" name="Google Shape;766;p29"/>
          <p:cNvCxnSpPr>
            <a:stCxn id="760"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767" name="Google Shape;767;p29"/>
          <p:cNvCxnSpPr>
            <a:stCxn id="752"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768" name="Google Shape;768;p29"/>
          <p:cNvCxnSpPr>
            <a:stCxn id="752"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sp>
        <p:nvSpPr>
          <p:cNvPr id="769" name="Google Shape;769;p29"/>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9"/>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1" name="Google Shape;771;p29"/>
          <p:cNvCxnSpPr>
            <a:stCxn id="770" idx="0"/>
            <a:endCxn id="769"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sp>
        <p:nvSpPr>
          <p:cNvPr id="772" name="Google Shape;772;p29"/>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9"/>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4" name="Google Shape;774;p29"/>
          <p:cNvCxnSpPr>
            <a:stCxn id="772" idx="0"/>
            <a:endCxn id="770"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775" name="Google Shape;775;p29"/>
          <p:cNvCxnSpPr>
            <a:stCxn id="770" idx="5"/>
            <a:endCxn id="773"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776" name="Google Shape;776;p29"/>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777" name="Google Shape;777;p29"/>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0"/>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0"/>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0"/>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0"/>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0"/>
          <p:cNvSpPr/>
          <p:nvPr/>
        </p:nvSpPr>
        <p:spPr>
          <a:xfrm>
            <a:off x="4055925" y="21232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0"/>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0"/>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0"/>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0"/>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0"/>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2" name="Google Shape;792;p30"/>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793" name="Google Shape;793;p30"/>
          <p:cNvCxnSpPr>
            <a:stCxn id="785"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794" name="Google Shape;794;p30"/>
          <p:cNvCxnSpPr>
            <a:stCxn id="784"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795" name="Google Shape;795;p30"/>
          <p:cNvCxnSpPr>
            <a:stCxn id="784"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796" name="Google Shape;796;p30"/>
          <p:cNvCxnSpPr>
            <a:stCxn id="791"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797" name="Google Shape;797;p30"/>
          <p:cNvCxnSpPr>
            <a:stCxn id="791"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798" name="Google Shape;798;p30"/>
          <p:cNvCxnSpPr>
            <a:stCxn id="783"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799" name="Google Shape;799;p30"/>
          <p:cNvCxnSpPr>
            <a:stCxn id="783"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800" name="Google Shape;800;p30"/>
          <p:cNvCxnSpPr>
            <a:stCxn id="782"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801" name="Google Shape;801;p30"/>
          <p:cNvCxnSpPr>
            <a:stCxn id="782"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sp>
        <p:nvSpPr>
          <p:cNvPr id="802" name="Google Shape;802;p30"/>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0"/>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4" name="Google Shape;804;p30"/>
          <p:cNvCxnSpPr>
            <a:stCxn id="803" idx="0"/>
            <a:endCxn id="802"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sp>
        <p:nvSpPr>
          <p:cNvPr id="805" name="Google Shape;805;p30"/>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0"/>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0"/>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8" name="Google Shape;808;p30"/>
          <p:cNvCxnSpPr>
            <a:stCxn id="805" idx="0"/>
            <a:endCxn id="803"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809" name="Google Shape;809;p30"/>
          <p:cNvCxnSpPr>
            <a:stCxn id="803" idx="5"/>
            <a:endCxn id="806"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810" name="Google Shape;810;p30"/>
          <p:cNvCxnSpPr>
            <a:stCxn id="807" idx="0"/>
            <a:endCxn id="806"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811" name="Google Shape;811;p30"/>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812" name="Google Shape;812;p30"/>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79" name="Google Shape;79;p4"/>
          <p:cNvSpPr txBox="1">
            <a:spLocks noGrp="1"/>
          </p:cNvSpPr>
          <p:nvPr>
            <p:ph type="body" idx="1"/>
          </p:nvPr>
        </p:nvSpPr>
        <p:spPr>
          <a:xfrm>
            <a:off x="857249" y="1543050"/>
            <a:ext cx="7517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1200"/>
              </a:spcAft>
              <a:buSzPts val="1400"/>
              <a:buNone/>
            </a:pPr>
            <a:r>
              <a:rPr lang="en">
                <a:solidFill>
                  <a:schemeClr val="dk1"/>
                </a:solidFill>
              </a:rPr>
              <a:t>Discuss the trade-offs of using AVL and trie to store strings.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1"/>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1"/>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1"/>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1"/>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1"/>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1"/>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1"/>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1"/>
          <p:cNvSpPr/>
          <p:nvPr/>
        </p:nvSpPr>
        <p:spPr>
          <a:xfrm>
            <a:off x="3685325" y="39970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1"/>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1"/>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7" name="Google Shape;827;p31"/>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828" name="Google Shape;828;p31"/>
          <p:cNvCxnSpPr>
            <a:stCxn id="820"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829" name="Google Shape;829;p31"/>
          <p:cNvCxnSpPr>
            <a:stCxn id="819"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830" name="Google Shape;830;p31"/>
          <p:cNvCxnSpPr>
            <a:stCxn id="819"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831" name="Google Shape;831;p31"/>
          <p:cNvCxnSpPr>
            <a:stCxn id="826"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832" name="Google Shape;832;p31"/>
          <p:cNvCxnSpPr>
            <a:stCxn id="826"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833" name="Google Shape;833;p31"/>
          <p:cNvCxnSpPr>
            <a:stCxn id="818"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834" name="Google Shape;834;p31"/>
          <p:cNvCxnSpPr>
            <a:stCxn id="818"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835" name="Google Shape;835;p31"/>
          <p:cNvCxnSpPr>
            <a:stCxn id="817"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836" name="Google Shape;836;p31"/>
          <p:cNvCxnSpPr>
            <a:stCxn id="817"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837" name="Google Shape;837;p31"/>
          <p:cNvCxnSpPr>
            <a:stCxn id="821"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838" name="Google Shape;838;p31"/>
          <p:cNvCxnSpPr>
            <a:stCxn id="821"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sp>
        <p:nvSpPr>
          <p:cNvPr id="839" name="Google Shape;839;p31"/>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1"/>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1"/>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2" name="Google Shape;842;p31"/>
          <p:cNvCxnSpPr>
            <a:stCxn id="840" idx="0"/>
            <a:endCxn id="839"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843" name="Google Shape;843;p31"/>
          <p:cNvCxnSpPr>
            <a:stCxn id="839" idx="5"/>
            <a:endCxn id="841"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844" name="Google Shape;844;p31"/>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1"/>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1"/>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7" name="Google Shape;847;p31"/>
          <p:cNvCxnSpPr>
            <a:stCxn id="844" idx="0"/>
            <a:endCxn id="840"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848" name="Google Shape;848;p31"/>
          <p:cNvCxnSpPr>
            <a:stCxn id="840" idx="5"/>
            <a:endCxn id="845"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849" name="Google Shape;849;p31"/>
          <p:cNvCxnSpPr>
            <a:stCxn id="846" idx="0"/>
            <a:endCxn id="845"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850" name="Google Shape;850;p31"/>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851" name="Google Shape;851;p31"/>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2"/>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2"/>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2"/>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2"/>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2"/>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2"/>
          <p:cNvSpPr/>
          <p:nvPr/>
        </p:nvSpPr>
        <p:spPr>
          <a:xfrm>
            <a:off x="4828300" y="359180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2"/>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2"/>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2"/>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2"/>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6" name="Google Shape;866;p32"/>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867" name="Google Shape;867;p32"/>
          <p:cNvCxnSpPr>
            <a:stCxn id="859"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868" name="Google Shape;868;p32"/>
          <p:cNvCxnSpPr>
            <a:stCxn id="858"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869" name="Google Shape;869;p32"/>
          <p:cNvCxnSpPr>
            <a:stCxn id="858"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870" name="Google Shape;870;p32"/>
          <p:cNvCxnSpPr>
            <a:stCxn id="865"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871" name="Google Shape;871;p32"/>
          <p:cNvCxnSpPr>
            <a:stCxn id="865"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872" name="Google Shape;872;p32"/>
          <p:cNvCxnSpPr>
            <a:stCxn id="857"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873" name="Google Shape;873;p32"/>
          <p:cNvCxnSpPr>
            <a:stCxn id="857"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874" name="Google Shape;874;p32"/>
          <p:cNvCxnSpPr>
            <a:stCxn id="856"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875" name="Google Shape;875;p32"/>
          <p:cNvCxnSpPr>
            <a:stCxn id="856"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876" name="Google Shape;876;p32"/>
          <p:cNvCxnSpPr>
            <a:stCxn id="860"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877" name="Google Shape;877;p32"/>
          <p:cNvCxnSpPr>
            <a:stCxn id="860"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878" name="Google Shape;878;p32"/>
          <p:cNvCxnSpPr>
            <a:stCxn id="863"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879" name="Google Shape;879;p32"/>
          <p:cNvCxnSpPr>
            <a:stCxn id="863"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sp>
        <p:nvSpPr>
          <p:cNvPr id="880" name="Google Shape;880;p32"/>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2"/>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2"/>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3" name="Google Shape;883;p32"/>
          <p:cNvCxnSpPr>
            <a:stCxn id="881" idx="0"/>
            <a:endCxn id="880"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884" name="Google Shape;884;p32"/>
          <p:cNvCxnSpPr>
            <a:stCxn id="880" idx="5"/>
            <a:endCxn id="882"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885" name="Google Shape;885;p32"/>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6" name="Google Shape;886;p32"/>
          <p:cNvCxnSpPr>
            <a:stCxn id="885" idx="0"/>
            <a:endCxn id="882"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sp>
        <p:nvSpPr>
          <p:cNvPr id="887" name="Google Shape;887;p32"/>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2"/>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2"/>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0" name="Google Shape;890;p32"/>
          <p:cNvCxnSpPr>
            <a:stCxn id="887" idx="0"/>
            <a:endCxn id="881"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891" name="Google Shape;891;p32"/>
          <p:cNvCxnSpPr>
            <a:stCxn id="881" idx="5"/>
            <a:endCxn id="888"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892" name="Google Shape;892;p32"/>
          <p:cNvCxnSpPr>
            <a:stCxn id="889" idx="0"/>
            <a:endCxn id="888"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893" name="Google Shape;893;p32"/>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894" name="Google Shape;894;p32"/>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3"/>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3"/>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3"/>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3"/>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4596250" y="1530950"/>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9" name="Google Shape;909;p33"/>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910" name="Google Shape;910;p33"/>
          <p:cNvCxnSpPr>
            <a:stCxn id="902"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911" name="Google Shape;911;p33"/>
          <p:cNvCxnSpPr>
            <a:stCxn id="901"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912" name="Google Shape;912;p33"/>
          <p:cNvCxnSpPr>
            <a:stCxn id="901"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913" name="Google Shape;913;p33"/>
          <p:cNvCxnSpPr>
            <a:stCxn id="908"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914" name="Google Shape;914;p33"/>
          <p:cNvCxnSpPr>
            <a:stCxn id="908"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915" name="Google Shape;915;p33"/>
          <p:cNvCxnSpPr>
            <a:stCxn id="900"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916" name="Google Shape;916;p33"/>
          <p:cNvCxnSpPr>
            <a:stCxn id="900"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917" name="Google Shape;917;p33"/>
          <p:cNvCxnSpPr>
            <a:stCxn id="899"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918" name="Google Shape;918;p33"/>
          <p:cNvCxnSpPr>
            <a:stCxn id="899"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919" name="Google Shape;919;p33"/>
          <p:cNvCxnSpPr>
            <a:stCxn id="903"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920" name="Google Shape;920;p33"/>
          <p:cNvCxnSpPr>
            <a:stCxn id="903"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921" name="Google Shape;921;p33"/>
          <p:cNvCxnSpPr>
            <a:stCxn id="906"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922" name="Google Shape;922;p33"/>
          <p:cNvCxnSpPr>
            <a:stCxn id="906"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923" name="Google Shape;923;p33"/>
          <p:cNvCxnSpPr>
            <a:stCxn id="904"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924" name="Google Shape;924;p33"/>
          <p:cNvCxnSpPr>
            <a:stCxn id="904"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sp>
        <p:nvSpPr>
          <p:cNvPr id="925" name="Google Shape;925;p33"/>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3"/>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8" name="Google Shape;928;p33"/>
          <p:cNvCxnSpPr>
            <a:stCxn id="926" idx="0"/>
            <a:endCxn id="925"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929" name="Google Shape;929;p33"/>
          <p:cNvCxnSpPr>
            <a:stCxn id="925" idx="5"/>
            <a:endCxn id="927"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930" name="Google Shape;930;p33"/>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1" name="Google Shape;931;p33"/>
          <p:cNvCxnSpPr>
            <a:stCxn id="930" idx="0"/>
            <a:endCxn id="927"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sp>
        <p:nvSpPr>
          <p:cNvPr id="932" name="Google Shape;932;p33"/>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3" name="Google Shape;933;p33"/>
          <p:cNvCxnSpPr>
            <a:stCxn id="930" idx="5"/>
            <a:endCxn id="932"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934" name="Google Shape;934;p33"/>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7" name="Google Shape;937;p33"/>
          <p:cNvCxnSpPr>
            <a:stCxn id="934" idx="0"/>
            <a:endCxn id="926"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938" name="Google Shape;938;p33"/>
          <p:cNvCxnSpPr>
            <a:stCxn id="926" idx="5"/>
            <a:endCxn id="935"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939" name="Google Shape;939;p33"/>
          <p:cNvCxnSpPr>
            <a:stCxn id="936" idx="0"/>
            <a:endCxn id="935"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940" name="Google Shape;940;p33"/>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941" name="Google Shape;941;p33"/>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4"/>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4"/>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4"/>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4"/>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4"/>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4"/>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4"/>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4"/>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4"/>
          <p:cNvSpPr/>
          <p:nvPr/>
        </p:nvSpPr>
        <p:spPr>
          <a:xfrm>
            <a:off x="3245400" y="969825"/>
            <a:ext cx="183600" cy="1836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4"/>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56" name="Google Shape;956;p34"/>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957" name="Google Shape;957;p34"/>
          <p:cNvCxnSpPr>
            <a:stCxn id="949"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958" name="Google Shape;958;p34"/>
          <p:cNvCxnSpPr>
            <a:stCxn id="948"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959" name="Google Shape;959;p34"/>
          <p:cNvCxnSpPr>
            <a:stCxn id="948"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960" name="Google Shape;960;p34"/>
          <p:cNvCxnSpPr>
            <a:stCxn id="955"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961" name="Google Shape;961;p34"/>
          <p:cNvCxnSpPr>
            <a:stCxn id="955"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962" name="Google Shape;962;p34"/>
          <p:cNvCxnSpPr>
            <a:stCxn id="947"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963" name="Google Shape;963;p34"/>
          <p:cNvCxnSpPr>
            <a:stCxn id="947"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964" name="Google Shape;964;p34"/>
          <p:cNvCxnSpPr>
            <a:stCxn id="946"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965" name="Google Shape;965;p34"/>
          <p:cNvCxnSpPr>
            <a:stCxn id="946"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966" name="Google Shape;966;p34"/>
          <p:cNvCxnSpPr>
            <a:stCxn id="950"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967" name="Google Shape;967;p34"/>
          <p:cNvCxnSpPr>
            <a:stCxn id="950"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968" name="Google Shape;968;p34"/>
          <p:cNvCxnSpPr>
            <a:stCxn id="953"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969" name="Google Shape;969;p34"/>
          <p:cNvCxnSpPr>
            <a:stCxn id="953"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970" name="Google Shape;970;p34"/>
          <p:cNvCxnSpPr>
            <a:stCxn id="951"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971" name="Google Shape;971;p34"/>
          <p:cNvCxnSpPr>
            <a:stCxn id="951"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972" name="Google Shape;972;p34"/>
          <p:cNvCxnSpPr>
            <a:stCxn id="952"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973" name="Google Shape;973;p34"/>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sp>
        <p:nvSpPr>
          <p:cNvPr id="974" name="Google Shape;974;p34"/>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4"/>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4"/>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7" name="Google Shape;977;p34"/>
          <p:cNvCxnSpPr>
            <a:stCxn id="975" idx="0"/>
            <a:endCxn id="974"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978" name="Google Shape;978;p34"/>
          <p:cNvCxnSpPr>
            <a:stCxn id="974" idx="5"/>
            <a:endCxn id="976"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979" name="Google Shape;979;p34"/>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4"/>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81" name="Google Shape;981;p34"/>
          <p:cNvCxnSpPr>
            <a:stCxn id="979" idx="0"/>
            <a:endCxn id="976"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982" name="Google Shape;982;p34"/>
          <p:cNvCxnSpPr>
            <a:endCxn id="980"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sp>
        <p:nvSpPr>
          <p:cNvPr id="983" name="Google Shape;983;p34"/>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84" name="Google Shape;984;p34"/>
          <p:cNvCxnSpPr>
            <a:stCxn id="979" idx="5"/>
            <a:endCxn id="983"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985" name="Google Shape;985;p34"/>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4"/>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4"/>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88" name="Google Shape;988;p34"/>
          <p:cNvCxnSpPr>
            <a:stCxn id="985" idx="0"/>
            <a:endCxn id="975"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989" name="Google Shape;989;p34"/>
          <p:cNvCxnSpPr>
            <a:stCxn id="975" idx="5"/>
            <a:endCxn id="986"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990" name="Google Shape;990;p34"/>
          <p:cNvCxnSpPr>
            <a:stCxn id="987" idx="0"/>
            <a:endCxn id="986"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991" name="Google Shape;991;p34"/>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992" name="Google Shape;992;p34"/>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5"/>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5"/>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5"/>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5"/>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5"/>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5"/>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5"/>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5"/>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5"/>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5"/>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7" name="Google Shape;1007;p35"/>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1008" name="Google Shape;1008;p35"/>
          <p:cNvCxnSpPr>
            <a:stCxn id="1000"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1009" name="Google Shape;1009;p35"/>
          <p:cNvCxnSpPr>
            <a:stCxn id="999"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010" name="Google Shape;1010;p35"/>
          <p:cNvCxnSpPr>
            <a:stCxn id="999"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011" name="Google Shape;1011;p35"/>
          <p:cNvCxnSpPr>
            <a:stCxn id="1006"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012" name="Google Shape;1012;p35"/>
          <p:cNvCxnSpPr>
            <a:stCxn id="1006"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013" name="Google Shape;1013;p35"/>
          <p:cNvCxnSpPr>
            <a:stCxn id="998"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014" name="Google Shape;1014;p35"/>
          <p:cNvCxnSpPr>
            <a:stCxn id="998"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015" name="Google Shape;1015;p35"/>
          <p:cNvCxnSpPr>
            <a:stCxn id="997"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016" name="Google Shape;1016;p35"/>
          <p:cNvCxnSpPr>
            <a:stCxn id="997"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017" name="Google Shape;1017;p35"/>
          <p:cNvCxnSpPr>
            <a:stCxn id="1001"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1018" name="Google Shape;1018;p35"/>
          <p:cNvCxnSpPr>
            <a:stCxn id="1001"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1019" name="Google Shape;1019;p35"/>
          <p:cNvCxnSpPr>
            <a:stCxn id="1004"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1020" name="Google Shape;1020;p35"/>
          <p:cNvCxnSpPr>
            <a:stCxn id="1004"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1021" name="Google Shape;1021;p35"/>
          <p:cNvCxnSpPr>
            <a:stCxn id="1002"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1022" name="Google Shape;1022;p35"/>
          <p:cNvCxnSpPr>
            <a:stCxn id="1002"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1023" name="Google Shape;1023;p35"/>
          <p:cNvCxnSpPr>
            <a:stCxn id="1003"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1024" name="Google Shape;1024;p35"/>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1025" name="Google Shape;1025;p35"/>
          <p:cNvCxnSpPr>
            <a:stCxn id="1005"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1026" name="Google Shape;1026;p35"/>
          <p:cNvCxnSpPr>
            <a:stCxn id="1005"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1027" name="Google Shape;1027;p35"/>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5"/>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5"/>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0" name="Google Shape;1030;p35"/>
          <p:cNvCxnSpPr>
            <a:stCxn id="1028" idx="0"/>
            <a:endCxn id="1027"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1031" name="Google Shape;1031;p35"/>
          <p:cNvCxnSpPr>
            <a:stCxn id="1027" idx="5"/>
            <a:endCxn id="1029"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1032" name="Google Shape;1032;p35"/>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5"/>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5" name="Google Shape;1035;p35"/>
          <p:cNvCxnSpPr>
            <a:stCxn id="1032" idx="0"/>
            <a:endCxn id="1029"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1036" name="Google Shape;1036;p35"/>
          <p:cNvCxnSpPr>
            <a:endCxn id="1033"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1037" name="Google Shape;1037;p35"/>
          <p:cNvCxnSpPr>
            <a:stCxn id="1034" idx="0"/>
            <a:endCxn id="1033"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1038" name="Google Shape;1038;p35"/>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9" name="Google Shape;1039;p35"/>
          <p:cNvCxnSpPr>
            <a:stCxn id="1032" idx="5"/>
            <a:endCxn id="1038"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1040" name="Google Shape;1040;p35"/>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5"/>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5"/>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3" name="Google Shape;1043;p35"/>
          <p:cNvCxnSpPr>
            <a:stCxn id="1040" idx="0"/>
            <a:endCxn id="1028"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044" name="Google Shape;1044;p35"/>
          <p:cNvCxnSpPr>
            <a:stCxn id="1028" idx="5"/>
            <a:endCxn id="1041"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045" name="Google Shape;1045;p35"/>
          <p:cNvCxnSpPr>
            <a:stCxn id="1042" idx="0"/>
            <a:endCxn id="1041"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046" name="Google Shape;1046;p35"/>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047" name="Google Shape;1047;p35"/>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3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1053" name="Google Shape;1053;p36"/>
          <p:cNvSpPr txBox="1"/>
          <p:nvPr/>
        </p:nvSpPr>
        <p:spPr>
          <a:xfrm>
            <a:off x="857250" y="1355475"/>
            <a:ext cx="7891200" cy="25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What is the running time of the construction algorithm?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x as root for the first level. Then build left tree and right tree</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Find median element in y as root for the second level. Then build left tree and right tree.</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rgbClr val="000000"/>
              </a:buClr>
              <a:buSzPts val="1800"/>
              <a:buFont typeface="Arial"/>
              <a:buNone/>
            </a:pPr>
            <a:r>
              <a:rPr lang="en" sz="1800" b="0" i="0" u="none" strike="noStrike" cap="none">
                <a:solidFill>
                  <a:schemeClr val="dk2"/>
                </a:solidFill>
                <a:latin typeface="Arial"/>
                <a:ea typeface="Arial"/>
                <a:cs typeface="Arial"/>
                <a:sym typeface="Arial"/>
              </a:rPr>
              <a:t>How can we find the median at each level? How fast can we do?</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3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1059" name="Google Shape;1059;p37"/>
          <p:cNvSpPr txBox="1"/>
          <p:nvPr/>
        </p:nvSpPr>
        <p:spPr>
          <a:xfrm>
            <a:off x="857250" y="1355475"/>
            <a:ext cx="7891200" cy="182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How can we find the median at each level? How fast can we do?</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Option 1: Sort at every level</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160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recurrence: T(n) = 2T(n/2) + O(n log n)</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O(n log²n)</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Google Shape;1064;p38"/>
          <p:cNvPicPr preferRelativeResize="0"/>
          <p:nvPr/>
        </p:nvPicPr>
        <p:blipFill rotWithShape="1">
          <a:blip r:embed="rId3">
            <a:alphaModFix/>
          </a:blip>
          <a:srcRect/>
          <a:stretch/>
        </p:blipFill>
        <p:spPr>
          <a:xfrm>
            <a:off x="1470369" y="0"/>
            <a:ext cx="6203263"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2b: kd-Trees</a:t>
            </a:r>
            <a:endParaRPr/>
          </a:p>
        </p:txBody>
      </p:sp>
      <p:sp>
        <p:nvSpPr>
          <p:cNvPr id="1070" name="Google Shape;1070;p39"/>
          <p:cNvSpPr txBox="1"/>
          <p:nvPr/>
        </p:nvSpPr>
        <p:spPr>
          <a:xfrm>
            <a:off x="857250" y="1355475"/>
            <a:ext cx="7891200" cy="3194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How can we find the median at each level? How fast can we do?</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Option 1: Sort at every level</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160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recurrence: T(n) = 2T(n/2) + O(n log n)</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O(n log²n)</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Option 2: Quickselect</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160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recurrence: T(n) = 2T(n/2) + O(n)</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Runtime: O(n log n)</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kd-Trees</a:t>
            </a:r>
            <a:endParaRPr/>
          </a:p>
        </p:txBody>
      </p:sp>
      <p:sp>
        <p:nvSpPr>
          <p:cNvPr id="1076" name="Google Shape;1076;p40"/>
          <p:cNvSpPr txBox="1"/>
          <p:nvPr/>
        </p:nvSpPr>
        <p:spPr>
          <a:xfrm>
            <a:off x="857250" y="1355475"/>
            <a:ext cx="7891200" cy="109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rgbClr val="000000"/>
              </a:buClr>
              <a:buSzPts val="1800"/>
              <a:buFont typeface="Arial"/>
              <a:buNone/>
            </a:pPr>
            <a:r>
              <a:rPr lang="en" sz="1800" b="0" i="0" u="none" strike="noStrike" cap="none">
                <a:solidFill>
                  <a:schemeClr val="dk2"/>
                </a:solidFill>
                <a:latin typeface="Arial"/>
                <a:ea typeface="Arial"/>
                <a:cs typeface="Arial"/>
                <a:sym typeface="Arial"/>
              </a:rPr>
              <a:t>How would you find the element with the minimum (or maximum) x-coordinate in a kd-tree? How expensive can it be, if the tree is perfectly balanced? </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85" name="Google Shape;85;p5"/>
          <p:cNvSpPr txBox="1">
            <a:spLocks noGrp="1"/>
          </p:cNvSpPr>
          <p:nvPr>
            <p:ph type="body" idx="1"/>
          </p:nvPr>
        </p:nvSpPr>
        <p:spPr>
          <a:xfrm>
            <a:off x="857249" y="1543050"/>
            <a:ext cx="7517400" cy="30291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a:solidFill>
                  <a:schemeClr val="dk1"/>
                </a:solidFill>
              </a:rPr>
              <a:t>Discuss the trade-offs of using AVL and trie to store strings.</a:t>
            </a:r>
            <a:endParaRPr>
              <a:solidFill>
                <a:schemeClr val="dk1"/>
              </a:solidFill>
            </a:endParaRPr>
          </a:p>
          <a:p>
            <a:pPr marL="0" lvl="0" indent="0" algn="l" rtl="0">
              <a:lnSpc>
                <a:spcPct val="90000"/>
              </a:lnSpc>
              <a:spcBef>
                <a:spcPts val="1200"/>
              </a:spcBef>
              <a:spcAft>
                <a:spcPts val="1200"/>
              </a:spcAft>
              <a:buSzPts val="1400"/>
              <a:buNone/>
            </a:pPr>
            <a:r>
              <a:rPr lang="en">
                <a:solidFill>
                  <a:schemeClr val="dk1"/>
                </a:solidFill>
              </a:rPr>
              <a:t>Trade-off: time complexity, space complexity</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1"/>
          <p:cNvSpPr/>
          <p:nvPr/>
        </p:nvSpPr>
        <p:spPr>
          <a:xfrm>
            <a:off x="1091258" y="1701336"/>
            <a:ext cx="161100" cy="1602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1"/>
          <p:cNvSpPr/>
          <p:nvPr/>
        </p:nvSpPr>
        <p:spPr>
          <a:xfrm>
            <a:off x="2371866" y="2257698"/>
            <a:ext cx="161100" cy="1602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1"/>
          <p:cNvSpPr/>
          <p:nvPr/>
        </p:nvSpPr>
        <p:spPr>
          <a:xfrm>
            <a:off x="1604106" y="2892694"/>
            <a:ext cx="161100" cy="1602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1"/>
          <p:cNvSpPr/>
          <p:nvPr/>
        </p:nvSpPr>
        <p:spPr>
          <a:xfrm>
            <a:off x="3103200" y="3370442"/>
            <a:ext cx="161100" cy="1602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1"/>
          <p:cNvSpPr/>
          <p:nvPr/>
        </p:nvSpPr>
        <p:spPr>
          <a:xfrm>
            <a:off x="4034842" y="2457265"/>
            <a:ext cx="161100" cy="1602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1"/>
          <p:cNvSpPr/>
          <p:nvPr/>
        </p:nvSpPr>
        <p:spPr>
          <a:xfrm>
            <a:off x="4711549" y="3739348"/>
            <a:ext cx="161100" cy="1602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1"/>
          <p:cNvSpPr/>
          <p:nvPr/>
        </p:nvSpPr>
        <p:spPr>
          <a:xfrm>
            <a:off x="4508241" y="1940232"/>
            <a:ext cx="161100" cy="1602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1"/>
          <p:cNvSpPr/>
          <p:nvPr/>
        </p:nvSpPr>
        <p:spPr>
          <a:xfrm>
            <a:off x="3710145" y="4093109"/>
            <a:ext cx="161100" cy="1602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1"/>
          <p:cNvSpPr/>
          <p:nvPr/>
        </p:nvSpPr>
        <p:spPr>
          <a:xfrm>
            <a:off x="3324710" y="1450372"/>
            <a:ext cx="161100" cy="1602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1"/>
          <p:cNvSpPr/>
          <p:nvPr/>
        </p:nvSpPr>
        <p:spPr>
          <a:xfrm>
            <a:off x="1343126" y="4020541"/>
            <a:ext cx="161100" cy="1602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1" name="Google Shape;1091;p41"/>
          <p:cNvCxnSpPr/>
          <p:nvPr/>
        </p:nvCxnSpPr>
        <p:spPr>
          <a:xfrm rot="10800000">
            <a:off x="3183630" y="567542"/>
            <a:ext cx="0" cy="2802900"/>
          </a:xfrm>
          <a:prstGeom prst="straightConnector1">
            <a:avLst/>
          </a:prstGeom>
          <a:noFill/>
          <a:ln w="28575" cap="flat" cmpd="sng">
            <a:solidFill>
              <a:schemeClr val="dk2"/>
            </a:solidFill>
            <a:prstDash val="dash"/>
            <a:round/>
            <a:headEnd type="none" w="sm" len="sm"/>
            <a:tailEnd type="none" w="sm" len="sm"/>
          </a:ln>
        </p:spPr>
      </p:cxnSp>
      <p:cxnSp>
        <p:nvCxnSpPr>
          <p:cNvPr id="1092" name="Google Shape;1092;p41"/>
          <p:cNvCxnSpPr>
            <a:stCxn id="1084" idx="4"/>
          </p:cNvCxnSpPr>
          <p:nvPr/>
        </p:nvCxnSpPr>
        <p:spPr>
          <a:xfrm>
            <a:off x="3183750" y="3530642"/>
            <a:ext cx="0" cy="1590600"/>
          </a:xfrm>
          <a:prstGeom prst="straightConnector1">
            <a:avLst/>
          </a:prstGeom>
          <a:noFill/>
          <a:ln w="28575" cap="flat" cmpd="sng">
            <a:solidFill>
              <a:schemeClr val="dk2"/>
            </a:solidFill>
            <a:prstDash val="dash"/>
            <a:round/>
            <a:headEnd type="none" w="sm" len="sm"/>
            <a:tailEnd type="none" w="sm" len="sm"/>
          </a:ln>
        </p:spPr>
      </p:cxnSp>
      <p:cxnSp>
        <p:nvCxnSpPr>
          <p:cNvPr id="1093" name="Google Shape;1093;p41"/>
          <p:cNvCxnSpPr>
            <a:stCxn id="1083" idx="6"/>
          </p:cNvCxnSpPr>
          <p:nvPr/>
        </p:nvCxnSpPr>
        <p:spPr>
          <a:xfrm>
            <a:off x="1765206" y="2972794"/>
            <a:ext cx="1419900" cy="0"/>
          </a:xfrm>
          <a:prstGeom prst="straightConnector1">
            <a:avLst/>
          </a:prstGeom>
          <a:noFill/>
          <a:ln w="28575" cap="flat" cmpd="sng">
            <a:solidFill>
              <a:schemeClr val="dk2"/>
            </a:solidFill>
            <a:prstDash val="dash"/>
            <a:round/>
            <a:headEnd type="none" w="sm" len="sm"/>
            <a:tailEnd type="none" w="sm" len="sm"/>
          </a:ln>
        </p:spPr>
      </p:cxnSp>
      <p:cxnSp>
        <p:nvCxnSpPr>
          <p:cNvPr id="1094" name="Google Shape;1094;p41"/>
          <p:cNvCxnSpPr>
            <a:stCxn id="1083" idx="2"/>
          </p:cNvCxnSpPr>
          <p:nvPr/>
        </p:nvCxnSpPr>
        <p:spPr>
          <a:xfrm rot="10800000">
            <a:off x="426606" y="2972794"/>
            <a:ext cx="1177500" cy="0"/>
          </a:xfrm>
          <a:prstGeom prst="straightConnector1">
            <a:avLst/>
          </a:prstGeom>
          <a:noFill/>
          <a:ln w="28575" cap="flat" cmpd="sng">
            <a:solidFill>
              <a:schemeClr val="dk2"/>
            </a:solidFill>
            <a:prstDash val="dash"/>
            <a:round/>
            <a:headEnd type="none" w="sm" len="sm"/>
            <a:tailEnd type="none" w="sm" len="sm"/>
          </a:ln>
        </p:spPr>
      </p:cxnSp>
      <p:cxnSp>
        <p:nvCxnSpPr>
          <p:cNvPr id="1095" name="Google Shape;1095;p41"/>
          <p:cNvCxnSpPr>
            <a:stCxn id="1090" idx="0"/>
          </p:cNvCxnSpPr>
          <p:nvPr/>
        </p:nvCxnSpPr>
        <p:spPr>
          <a:xfrm rot="10800000">
            <a:off x="1423676" y="2971441"/>
            <a:ext cx="0" cy="1049100"/>
          </a:xfrm>
          <a:prstGeom prst="straightConnector1">
            <a:avLst/>
          </a:prstGeom>
          <a:noFill/>
          <a:ln w="28575" cap="flat" cmpd="sng">
            <a:solidFill>
              <a:schemeClr val="dk2"/>
            </a:solidFill>
            <a:prstDash val="dash"/>
            <a:round/>
            <a:headEnd type="none" w="sm" len="sm"/>
            <a:tailEnd type="none" w="sm" len="sm"/>
          </a:ln>
        </p:spPr>
      </p:cxnSp>
      <p:cxnSp>
        <p:nvCxnSpPr>
          <p:cNvPr id="1096" name="Google Shape;1096;p41"/>
          <p:cNvCxnSpPr>
            <a:stCxn id="1090" idx="4"/>
          </p:cNvCxnSpPr>
          <p:nvPr/>
        </p:nvCxnSpPr>
        <p:spPr>
          <a:xfrm>
            <a:off x="1423676" y="4180741"/>
            <a:ext cx="0" cy="931500"/>
          </a:xfrm>
          <a:prstGeom prst="straightConnector1">
            <a:avLst/>
          </a:prstGeom>
          <a:noFill/>
          <a:ln w="28575" cap="flat" cmpd="sng">
            <a:solidFill>
              <a:schemeClr val="dk2"/>
            </a:solidFill>
            <a:prstDash val="dash"/>
            <a:round/>
            <a:headEnd type="none" w="sm" len="sm"/>
            <a:tailEnd type="none" w="sm" len="sm"/>
          </a:ln>
        </p:spPr>
      </p:cxnSp>
      <p:cxnSp>
        <p:nvCxnSpPr>
          <p:cNvPr id="1097" name="Google Shape;1097;p41"/>
          <p:cNvCxnSpPr>
            <a:stCxn id="1082" idx="4"/>
          </p:cNvCxnSpPr>
          <p:nvPr/>
        </p:nvCxnSpPr>
        <p:spPr>
          <a:xfrm>
            <a:off x="2452416" y="2417898"/>
            <a:ext cx="0" cy="525900"/>
          </a:xfrm>
          <a:prstGeom prst="straightConnector1">
            <a:avLst/>
          </a:prstGeom>
          <a:noFill/>
          <a:ln w="28575" cap="flat" cmpd="sng">
            <a:solidFill>
              <a:schemeClr val="dk2"/>
            </a:solidFill>
            <a:prstDash val="dash"/>
            <a:round/>
            <a:headEnd type="none" w="sm" len="sm"/>
            <a:tailEnd type="none" w="sm" len="sm"/>
          </a:ln>
        </p:spPr>
      </p:cxnSp>
      <p:cxnSp>
        <p:nvCxnSpPr>
          <p:cNvPr id="1098" name="Google Shape;1098;p41"/>
          <p:cNvCxnSpPr>
            <a:stCxn id="1082" idx="0"/>
          </p:cNvCxnSpPr>
          <p:nvPr/>
        </p:nvCxnSpPr>
        <p:spPr>
          <a:xfrm rot="10800000">
            <a:off x="2452416" y="603798"/>
            <a:ext cx="0" cy="1653900"/>
          </a:xfrm>
          <a:prstGeom prst="straightConnector1">
            <a:avLst/>
          </a:prstGeom>
          <a:noFill/>
          <a:ln w="28575" cap="flat" cmpd="sng">
            <a:solidFill>
              <a:schemeClr val="dk2"/>
            </a:solidFill>
            <a:prstDash val="dash"/>
            <a:round/>
            <a:headEnd type="none" w="sm" len="sm"/>
            <a:tailEnd type="none" w="sm" len="sm"/>
          </a:ln>
        </p:spPr>
      </p:cxnSp>
      <p:cxnSp>
        <p:nvCxnSpPr>
          <p:cNvPr id="1099" name="Google Shape;1099;p41"/>
          <p:cNvCxnSpPr>
            <a:stCxn id="1081" idx="6"/>
          </p:cNvCxnSpPr>
          <p:nvPr/>
        </p:nvCxnSpPr>
        <p:spPr>
          <a:xfrm>
            <a:off x="1252358" y="1781436"/>
            <a:ext cx="1204500" cy="0"/>
          </a:xfrm>
          <a:prstGeom prst="straightConnector1">
            <a:avLst/>
          </a:prstGeom>
          <a:noFill/>
          <a:ln w="28575" cap="flat" cmpd="sng">
            <a:solidFill>
              <a:schemeClr val="dk2"/>
            </a:solidFill>
            <a:prstDash val="dash"/>
            <a:round/>
            <a:headEnd type="none" w="sm" len="sm"/>
            <a:tailEnd type="none" w="sm" len="sm"/>
          </a:ln>
        </p:spPr>
      </p:cxnSp>
      <p:cxnSp>
        <p:nvCxnSpPr>
          <p:cNvPr id="1100" name="Google Shape;1100;p41"/>
          <p:cNvCxnSpPr>
            <a:stCxn id="1081" idx="2"/>
          </p:cNvCxnSpPr>
          <p:nvPr/>
        </p:nvCxnSpPr>
        <p:spPr>
          <a:xfrm rot="10800000">
            <a:off x="426458" y="1781436"/>
            <a:ext cx="664800" cy="0"/>
          </a:xfrm>
          <a:prstGeom prst="straightConnector1">
            <a:avLst/>
          </a:prstGeom>
          <a:noFill/>
          <a:ln w="28575" cap="flat" cmpd="sng">
            <a:solidFill>
              <a:schemeClr val="dk2"/>
            </a:solidFill>
            <a:prstDash val="dash"/>
            <a:round/>
            <a:headEnd type="none" w="sm" len="sm"/>
            <a:tailEnd type="none" w="sm" len="sm"/>
          </a:ln>
        </p:spPr>
      </p:cxnSp>
      <p:cxnSp>
        <p:nvCxnSpPr>
          <p:cNvPr id="1101" name="Google Shape;1101;p41"/>
          <p:cNvCxnSpPr>
            <a:stCxn id="1085" idx="2"/>
          </p:cNvCxnSpPr>
          <p:nvPr/>
        </p:nvCxnSpPr>
        <p:spPr>
          <a:xfrm rot="10800000">
            <a:off x="3175942" y="2537365"/>
            <a:ext cx="858900" cy="0"/>
          </a:xfrm>
          <a:prstGeom prst="straightConnector1">
            <a:avLst/>
          </a:prstGeom>
          <a:noFill/>
          <a:ln w="28575" cap="flat" cmpd="sng">
            <a:solidFill>
              <a:schemeClr val="dk2"/>
            </a:solidFill>
            <a:prstDash val="dash"/>
            <a:round/>
            <a:headEnd type="none" w="sm" len="sm"/>
            <a:tailEnd type="none" w="sm" len="sm"/>
          </a:ln>
        </p:spPr>
      </p:cxnSp>
      <p:cxnSp>
        <p:nvCxnSpPr>
          <p:cNvPr id="1102" name="Google Shape;1102;p41"/>
          <p:cNvCxnSpPr>
            <a:stCxn id="1085" idx="6"/>
          </p:cNvCxnSpPr>
          <p:nvPr/>
        </p:nvCxnSpPr>
        <p:spPr>
          <a:xfrm>
            <a:off x="4195942" y="2537365"/>
            <a:ext cx="1292700" cy="0"/>
          </a:xfrm>
          <a:prstGeom prst="straightConnector1">
            <a:avLst/>
          </a:prstGeom>
          <a:noFill/>
          <a:ln w="28575" cap="flat" cmpd="sng">
            <a:solidFill>
              <a:schemeClr val="dk2"/>
            </a:solidFill>
            <a:prstDash val="dash"/>
            <a:round/>
            <a:headEnd type="none" w="sm" len="sm"/>
            <a:tailEnd type="none" w="sm" len="sm"/>
          </a:ln>
        </p:spPr>
      </p:cxnSp>
      <p:cxnSp>
        <p:nvCxnSpPr>
          <p:cNvPr id="1103" name="Google Shape;1103;p41"/>
          <p:cNvCxnSpPr>
            <a:stCxn id="1088" idx="0"/>
          </p:cNvCxnSpPr>
          <p:nvPr/>
        </p:nvCxnSpPr>
        <p:spPr>
          <a:xfrm rot="10800000">
            <a:off x="3790695" y="2526509"/>
            <a:ext cx="0" cy="1566600"/>
          </a:xfrm>
          <a:prstGeom prst="straightConnector1">
            <a:avLst/>
          </a:prstGeom>
          <a:noFill/>
          <a:ln w="28575" cap="flat" cmpd="sng">
            <a:solidFill>
              <a:schemeClr val="dk2"/>
            </a:solidFill>
            <a:prstDash val="dash"/>
            <a:round/>
            <a:headEnd type="none" w="sm" len="sm"/>
            <a:tailEnd type="none" w="sm" len="sm"/>
          </a:ln>
        </p:spPr>
      </p:cxnSp>
      <p:cxnSp>
        <p:nvCxnSpPr>
          <p:cNvPr id="1104" name="Google Shape;1104;p41"/>
          <p:cNvCxnSpPr>
            <a:stCxn id="1088" idx="4"/>
          </p:cNvCxnSpPr>
          <p:nvPr/>
        </p:nvCxnSpPr>
        <p:spPr>
          <a:xfrm>
            <a:off x="3790695" y="4253309"/>
            <a:ext cx="0" cy="849600"/>
          </a:xfrm>
          <a:prstGeom prst="straightConnector1">
            <a:avLst/>
          </a:prstGeom>
          <a:noFill/>
          <a:ln w="28575" cap="flat" cmpd="sng">
            <a:solidFill>
              <a:schemeClr val="dk2"/>
            </a:solidFill>
            <a:prstDash val="dash"/>
            <a:round/>
            <a:headEnd type="none" w="sm" len="sm"/>
            <a:tailEnd type="none" w="sm" len="sm"/>
          </a:ln>
        </p:spPr>
      </p:cxnSp>
      <p:cxnSp>
        <p:nvCxnSpPr>
          <p:cNvPr id="1105" name="Google Shape;1105;p41"/>
          <p:cNvCxnSpPr>
            <a:stCxn id="1086" idx="2"/>
          </p:cNvCxnSpPr>
          <p:nvPr/>
        </p:nvCxnSpPr>
        <p:spPr>
          <a:xfrm rot="10800000">
            <a:off x="3777049" y="3819448"/>
            <a:ext cx="934500" cy="0"/>
          </a:xfrm>
          <a:prstGeom prst="straightConnector1">
            <a:avLst/>
          </a:prstGeom>
          <a:noFill/>
          <a:ln w="28575" cap="flat" cmpd="sng">
            <a:solidFill>
              <a:schemeClr val="dk2"/>
            </a:solidFill>
            <a:prstDash val="dash"/>
            <a:round/>
            <a:headEnd type="none" w="sm" len="sm"/>
            <a:tailEnd type="none" w="sm" len="sm"/>
          </a:ln>
        </p:spPr>
      </p:cxnSp>
      <p:cxnSp>
        <p:nvCxnSpPr>
          <p:cNvPr id="1106" name="Google Shape;1106;p41"/>
          <p:cNvCxnSpPr>
            <a:stCxn id="1086" idx="6"/>
          </p:cNvCxnSpPr>
          <p:nvPr/>
        </p:nvCxnSpPr>
        <p:spPr>
          <a:xfrm>
            <a:off x="4872649" y="3819448"/>
            <a:ext cx="625200" cy="0"/>
          </a:xfrm>
          <a:prstGeom prst="straightConnector1">
            <a:avLst/>
          </a:prstGeom>
          <a:noFill/>
          <a:ln w="28575" cap="flat" cmpd="sng">
            <a:solidFill>
              <a:schemeClr val="dk2"/>
            </a:solidFill>
            <a:prstDash val="dash"/>
            <a:round/>
            <a:headEnd type="none" w="sm" len="sm"/>
            <a:tailEnd type="none" w="sm" len="sm"/>
          </a:ln>
        </p:spPr>
      </p:cxnSp>
      <p:cxnSp>
        <p:nvCxnSpPr>
          <p:cNvPr id="1107" name="Google Shape;1107;p41"/>
          <p:cNvCxnSpPr>
            <a:stCxn id="1087" idx="4"/>
          </p:cNvCxnSpPr>
          <p:nvPr/>
        </p:nvCxnSpPr>
        <p:spPr>
          <a:xfrm>
            <a:off x="4588791" y="2100432"/>
            <a:ext cx="0" cy="444300"/>
          </a:xfrm>
          <a:prstGeom prst="straightConnector1">
            <a:avLst/>
          </a:prstGeom>
          <a:noFill/>
          <a:ln w="28575" cap="flat" cmpd="sng">
            <a:solidFill>
              <a:schemeClr val="dk2"/>
            </a:solidFill>
            <a:prstDash val="dash"/>
            <a:round/>
            <a:headEnd type="none" w="sm" len="sm"/>
            <a:tailEnd type="none" w="sm" len="sm"/>
          </a:ln>
        </p:spPr>
      </p:cxnSp>
      <p:cxnSp>
        <p:nvCxnSpPr>
          <p:cNvPr id="1108" name="Google Shape;1108;p41"/>
          <p:cNvCxnSpPr/>
          <p:nvPr/>
        </p:nvCxnSpPr>
        <p:spPr>
          <a:xfrm rot="10800000">
            <a:off x="4588671" y="612732"/>
            <a:ext cx="0" cy="1327500"/>
          </a:xfrm>
          <a:prstGeom prst="straightConnector1">
            <a:avLst/>
          </a:prstGeom>
          <a:noFill/>
          <a:ln w="28575" cap="flat" cmpd="sng">
            <a:solidFill>
              <a:schemeClr val="dk2"/>
            </a:solidFill>
            <a:prstDash val="dash"/>
            <a:round/>
            <a:headEnd type="none" w="sm" len="sm"/>
            <a:tailEnd type="none" w="sm" len="sm"/>
          </a:ln>
        </p:spPr>
      </p:cxnSp>
      <p:cxnSp>
        <p:nvCxnSpPr>
          <p:cNvPr id="1109" name="Google Shape;1109;p41"/>
          <p:cNvCxnSpPr>
            <a:stCxn id="1089" idx="2"/>
          </p:cNvCxnSpPr>
          <p:nvPr/>
        </p:nvCxnSpPr>
        <p:spPr>
          <a:xfrm rot="10800000">
            <a:off x="3185210" y="1530472"/>
            <a:ext cx="139500" cy="0"/>
          </a:xfrm>
          <a:prstGeom prst="straightConnector1">
            <a:avLst/>
          </a:prstGeom>
          <a:noFill/>
          <a:ln w="28575" cap="flat" cmpd="sng">
            <a:solidFill>
              <a:schemeClr val="dk2"/>
            </a:solidFill>
            <a:prstDash val="dash"/>
            <a:round/>
            <a:headEnd type="none" w="sm" len="sm"/>
            <a:tailEnd type="none" w="sm" len="sm"/>
          </a:ln>
        </p:spPr>
      </p:cxnSp>
      <p:cxnSp>
        <p:nvCxnSpPr>
          <p:cNvPr id="1110" name="Google Shape;1110;p41"/>
          <p:cNvCxnSpPr>
            <a:stCxn id="1089" idx="6"/>
          </p:cNvCxnSpPr>
          <p:nvPr/>
        </p:nvCxnSpPr>
        <p:spPr>
          <a:xfrm>
            <a:off x="3485810" y="1530472"/>
            <a:ext cx="1101600" cy="0"/>
          </a:xfrm>
          <a:prstGeom prst="straightConnector1">
            <a:avLst/>
          </a:prstGeom>
          <a:noFill/>
          <a:ln w="28575" cap="flat" cmpd="sng">
            <a:solidFill>
              <a:schemeClr val="dk2"/>
            </a:solidFill>
            <a:prstDash val="dash"/>
            <a:round/>
            <a:headEnd type="none" w="sm" len="sm"/>
            <a:tailEnd type="none" w="sm" len="sm"/>
          </a:ln>
        </p:spPr>
      </p:cxnSp>
      <p:sp>
        <p:nvSpPr>
          <p:cNvPr id="1111" name="Google Shape;1111;p41"/>
          <p:cNvSpPr/>
          <p:nvPr/>
        </p:nvSpPr>
        <p:spPr>
          <a:xfrm>
            <a:off x="6806155" y="1701336"/>
            <a:ext cx="161100" cy="1602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1"/>
          <p:cNvSpPr/>
          <p:nvPr/>
        </p:nvSpPr>
        <p:spPr>
          <a:xfrm>
            <a:off x="6303186" y="2300038"/>
            <a:ext cx="161100" cy="1602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1"/>
          <p:cNvSpPr/>
          <p:nvPr/>
        </p:nvSpPr>
        <p:spPr>
          <a:xfrm>
            <a:off x="7315279" y="2300038"/>
            <a:ext cx="161100" cy="1602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4" name="Google Shape;1114;p41"/>
          <p:cNvCxnSpPr>
            <a:stCxn id="1112" idx="0"/>
            <a:endCxn id="1111" idx="3"/>
          </p:cNvCxnSpPr>
          <p:nvPr/>
        </p:nvCxnSpPr>
        <p:spPr>
          <a:xfrm rot="10800000" flipH="1">
            <a:off x="6383736" y="1838038"/>
            <a:ext cx="446100" cy="462000"/>
          </a:xfrm>
          <a:prstGeom prst="straightConnector1">
            <a:avLst/>
          </a:prstGeom>
          <a:noFill/>
          <a:ln w="28575" cap="flat" cmpd="sng">
            <a:solidFill>
              <a:schemeClr val="dk2"/>
            </a:solidFill>
            <a:prstDash val="solid"/>
            <a:round/>
            <a:headEnd type="none" w="sm" len="sm"/>
            <a:tailEnd type="none" w="sm" len="sm"/>
          </a:ln>
        </p:spPr>
      </p:cxnSp>
      <p:cxnSp>
        <p:nvCxnSpPr>
          <p:cNvPr id="1115" name="Google Shape;1115;p41"/>
          <p:cNvCxnSpPr>
            <a:stCxn id="1111" idx="5"/>
            <a:endCxn id="1113" idx="0"/>
          </p:cNvCxnSpPr>
          <p:nvPr/>
        </p:nvCxnSpPr>
        <p:spPr>
          <a:xfrm>
            <a:off x="6943662" y="1838075"/>
            <a:ext cx="452100" cy="462000"/>
          </a:xfrm>
          <a:prstGeom prst="straightConnector1">
            <a:avLst/>
          </a:prstGeom>
          <a:noFill/>
          <a:ln w="28575" cap="flat" cmpd="sng">
            <a:solidFill>
              <a:schemeClr val="dk2"/>
            </a:solidFill>
            <a:prstDash val="solid"/>
            <a:round/>
            <a:headEnd type="none" w="sm" len="sm"/>
            <a:tailEnd type="none" w="sm" len="sm"/>
          </a:ln>
        </p:spPr>
      </p:cxnSp>
      <p:sp>
        <p:nvSpPr>
          <p:cNvPr id="1116" name="Google Shape;1116;p41"/>
          <p:cNvSpPr/>
          <p:nvPr/>
        </p:nvSpPr>
        <p:spPr>
          <a:xfrm>
            <a:off x="7002651" y="3016681"/>
            <a:ext cx="161100" cy="1602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1"/>
          <p:cNvSpPr/>
          <p:nvPr/>
        </p:nvSpPr>
        <p:spPr>
          <a:xfrm>
            <a:off x="7708227" y="3016681"/>
            <a:ext cx="161100" cy="1602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1"/>
          <p:cNvSpPr/>
          <p:nvPr/>
        </p:nvSpPr>
        <p:spPr>
          <a:xfrm>
            <a:off x="7540140" y="3706087"/>
            <a:ext cx="161100" cy="1602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9" name="Google Shape;1119;p41"/>
          <p:cNvCxnSpPr>
            <a:stCxn id="1116" idx="0"/>
            <a:endCxn id="1113" idx="3"/>
          </p:cNvCxnSpPr>
          <p:nvPr/>
        </p:nvCxnSpPr>
        <p:spPr>
          <a:xfrm rot="10800000" flipH="1">
            <a:off x="7083201" y="2436781"/>
            <a:ext cx="255600" cy="579900"/>
          </a:xfrm>
          <a:prstGeom prst="straightConnector1">
            <a:avLst/>
          </a:prstGeom>
          <a:noFill/>
          <a:ln w="28575" cap="flat" cmpd="sng">
            <a:solidFill>
              <a:schemeClr val="dk2"/>
            </a:solidFill>
            <a:prstDash val="solid"/>
            <a:round/>
            <a:headEnd type="none" w="sm" len="sm"/>
            <a:tailEnd type="none" w="sm" len="sm"/>
          </a:ln>
        </p:spPr>
      </p:cxnSp>
      <p:cxnSp>
        <p:nvCxnSpPr>
          <p:cNvPr id="1120" name="Google Shape;1120;p41"/>
          <p:cNvCxnSpPr>
            <a:endCxn id="1117" idx="0"/>
          </p:cNvCxnSpPr>
          <p:nvPr/>
        </p:nvCxnSpPr>
        <p:spPr>
          <a:xfrm>
            <a:off x="7452777" y="2397481"/>
            <a:ext cx="336000" cy="619200"/>
          </a:xfrm>
          <a:prstGeom prst="straightConnector1">
            <a:avLst/>
          </a:prstGeom>
          <a:noFill/>
          <a:ln w="28575" cap="flat" cmpd="sng">
            <a:solidFill>
              <a:schemeClr val="dk2"/>
            </a:solidFill>
            <a:prstDash val="solid"/>
            <a:round/>
            <a:headEnd type="none" w="sm" len="sm"/>
            <a:tailEnd type="none" w="sm" len="sm"/>
          </a:ln>
        </p:spPr>
      </p:cxnSp>
      <p:cxnSp>
        <p:nvCxnSpPr>
          <p:cNvPr id="1121" name="Google Shape;1121;p41"/>
          <p:cNvCxnSpPr>
            <a:stCxn id="1118" idx="0"/>
            <a:endCxn id="1117" idx="3"/>
          </p:cNvCxnSpPr>
          <p:nvPr/>
        </p:nvCxnSpPr>
        <p:spPr>
          <a:xfrm rot="10800000" flipH="1">
            <a:off x="7620690" y="3153487"/>
            <a:ext cx="111000" cy="552600"/>
          </a:xfrm>
          <a:prstGeom prst="straightConnector1">
            <a:avLst/>
          </a:prstGeom>
          <a:noFill/>
          <a:ln w="28575" cap="flat" cmpd="sng">
            <a:solidFill>
              <a:schemeClr val="dk2"/>
            </a:solidFill>
            <a:prstDash val="solid"/>
            <a:round/>
            <a:headEnd type="none" w="sm" len="sm"/>
            <a:tailEnd type="none" w="sm" len="sm"/>
          </a:ln>
        </p:spPr>
      </p:cxnSp>
      <p:sp>
        <p:nvSpPr>
          <p:cNvPr id="1122" name="Google Shape;1122;p41"/>
          <p:cNvSpPr/>
          <p:nvPr/>
        </p:nvSpPr>
        <p:spPr>
          <a:xfrm>
            <a:off x="7178076" y="3706087"/>
            <a:ext cx="161100" cy="1602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3" name="Google Shape;1123;p41"/>
          <p:cNvCxnSpPr>
            <a:stCxn id="1116" idx="5"/>
            <a:endCxn id="1122" idx="0"/>
          </p:cNvCxnSpPr>
          <p:nvPr/>
        </p:nvCxnSpPr>
        <p:spPr>
          <a:xfrm>
            <a:off x="7140158" y="3153420"/>
            <a:ext cx="118500" cy="552600"/>
          </a:xfrm>
          <a:prstGeom prst="straightConnector1">
            <a:avLst/>
          </a:prstGeom>
          <a:noFill/>
          <a:ln w="28575" cap="flat" cmpd="sng">
            <a:solidFill>
              <a:schemeClr val="dk2"/>
            </a:solidFill>
            <a:prstDash val="solid"/>
            <a:round/>
            <a:headEnd type="none" w="sm" len="sm"/>
            <a:tailEnd type="none" w="sm" len="sm"/>
          </a:ln>
        </p:spPr>
      </p:cxnSp>
      <p:sp>
        <p:nvSpPr>
          <p:cNvPr id="1124" name="Google Shape;1124;p41"/>
          <p:cNvSpPr/>
          <p:nvPr/>
        </p:nvSpPr>
        <p:spPr>
          <a:xfrm>
            <a:off x="5906766" y="3016681"/>
            <a:ext cx="161100" cy="1602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1"/>
          <p:cNvSpPr/>
          <p:nvPr/>
        </p:nvSpPr>
        <p:spPr>
          <a:xfrm>
            <a:off x="6552820" y="3016681"/>
            <a:ext cx="161100" cy="1602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1"/>
          <p:cNvSpPr/>
          <p:nvPr/>
        </p:nvSpPr>
        <p:spPr>
          <a:xfrm>
            <a:off x="6400317" y="3706087"/>
            <a:ext cx="161100" cy="1602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7" name="Google Shape;1127;p41"/>
          <p:cNvCxnSpPr>
            <a:stCxn id="1124" idx="0"/>
            <a:endCxn id="1112" idx="3"/>
          </p:cNvCxnSpPr>
          <p:nvPr/>
        </p:nvCxnSpPr>
        <p:spPr>
          <a:xfrm rot="10800000" flipH="1">
            <a:off x="5987316" y="2436781"/>
            <a:ext cx="339600" cy="579900"/>
          </a:xfrm>
          <a:prstGeom prst="straightConnector1">
            <a:avLst/>
          </a:prstGeom>
          <a:noFill/>
          <a:ln w="28575" cap="flat" cmpd="sng">
            <a:solidFill>
              <a:schemeClr val="dk2"/>
            </a:solidFill>
            <a:prstDash val="solid"/>
            <a:round/>
            <a:headEnd type="none" w="sm" len="sm"/>
            <a:tailEnd type="none" w="sm" len="sm"/>
          </a:ln>
        </p:spPr>
      </p:cxnSp>
      <p:cxnSp>
        <p:nvCxnSpPr>
          <p:cNvPr id="1128" name="Google Shape;1128;p41"/>
          <p:cNvCxnSpPr>
            <a:stCxn id="1112" idx="5"/>
            <a:endCxn id="1125" idx="0"/>
          </p:cNvCxnSpPr>
          <p:nvPr/>
        </p:nvCxnSpPr>
        <p:spPr>
          <a:xfrm>
            <a:off x="6440693" y="2436777"/>
            <a:ext cx="192600" cy="579900"/>
          </a:xfrm>
          <a:prstGeom prst="straightConnector1">
            <a:avLst/>
          </a:prstGeom>
          <a:noFill/>
          <a:ln w="28575" cap="flat" cmpd="sng">
            <a:solidFill>
              <a:schemeClr val="dk2"/>
            </a:solidFill>
            <a:prstDash val="solid"/>
            <a:round/>
            <a:headEnd type="none" w="sm" len="sm"/>
            <a:tailEnd type="none" w="sm" len="sm"/>
          </a:ln>
        </p:spPr>
      </p:cxnSp>
      <p:cxnSp>
        <p:nvCxnSpPr>
          <p:cNvPr id="1129" name="Google Shape;1129;p41"/>
          <p:cNvCxnSpPr>
            <a:stCxn id="1126" idx="0"/>
            <a:endCxn id="1125" idx="3"/>
          </p:cNvCxnSpPr>
          <p:nvPr/>
        </p:nvCxnSpPr>
        <p:spPr>
          <a:xfrm rot="10800000" flipH="1">
            <a:off x="6480867" y="3153487"/>
            <a:ext cx="95400" cy="552600"/>
          </a:xfrm>
          <a:prstGeom prst="straightConnector1">
            <a:avLst/>
          </a:prstGeom>
          <a:noFill/>
          <a:ln w="28575" cap="flat" cmpd="sng">
            <a:solidFill>
              <a:schemeClr val="dk2"/>
            </a:solidFill>
            <a:prstDash val="solid"/>
            <a:round/>
            <a:headEnd type="none" w="sm" len="sm"/>
            <a:tailEnd type="none" w="sm" len="sm"/>
          </a:ln>
        </p:spPr>
      </p:cxnSp>
      <p:cxnSp>
        <p:nvCxnSpPr>
          <p:cNvPr id="1130" name="Google Shape;1130;p41"/>
          <p:cNvCxnSpPr/>
          <p:nvPr/>
        </p:nvCxnSpPr>
        <p:spPr>
          <a:xfrm>
            <a:off x="5479309" y="605790"/>
            <a:ext cx="0" cy="4476000"/>
          </a:xfrm>
          <a:prstGeom prst="straightConnector1">
            <a:avLst/>
          </a:prstGeom>
          <a:noFill/>
          <a:ln w="76200" cap="flat" cmpd="sng">
            <a:solidFill>
              <a:schemeClr val="dk2"/>
            </a:solidFill>
            <a:prstDash val="solid"/>
            <a:round/>
            <a:headEnd type="none" w="sm" len="sm"/>
            <a:tailEnd type="none" w="sm" len="sm"/>
          </a:ln>
        </p:spPr>
      </p:cxnSp>
      <p:sp>
        <p:nvSpPr>
          <p:cNvPr id="1131" name="Google Shape;1131;p41"/>
          <p:cNvSpPr txBox="1"/>
          <p:nvPr/>
        </p:nvSpPr>
        <p:spPr>
          <a:xfrm>
            <a:off x="5647177" y="569234"/>
            <a:ext cx="2769900" cy="29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Arial"/>
                <a:ea typeface="Arial"/>
                <a:cs typeface="Arial"/>
                <a:sym typeface="Arial"/>
              </a:rPr>
              <a:t>Credits to Matthew for this slide</a:t>
            </a:r>
            <a:endParaRPr sz="1400" b="0" i="0" u="none" strike="noStrike" cap="none">
              <a:solidFill>
                <a:srgbClr val="FF0000"/>
              </a:solidFill>
              <a:latin typeface="Arial"/>
              <a:ea typeface="Arial"/>
              <a:cs typeface="Arial"/>
              <a:sym typeface="Arial"/>
            </a:endParaRPr>
          </a:p>
        </p:txBody>
      </p:sp>
      <p:sp>
        <p:nvSpPr>
          <p:cNvPr id="1132" name="Google Shape;1132;p41"/>
          <p:cNvSpPr txBox="1"/>
          <p:nvPr/>
        </p:nvSpPr>
        <p:spPr>
          <a:xfrm>
            <a:off x="8240744" y="1622636"/>
            <a:ext cx="255600" cy="31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133" name="Google Shape;1133;p41"/>
          <p:cNvCxnSpPr>
            <a:stCxn id="1111" idx="6"/>
            <a:endCxn id="1132" idx="1"/>
          </p:cNvCxnSpPr>
          <p:nvPr/>
        </p:nvCxnSpPr>
        <p:spPr>
          <a:xfrm>
            <a:off x="6967255" y="1781436"/>
            <a:ext cx="1273500" cy="0"/>
          </a:xfrm>
          <a:prstGeom prst="straightConnector1">
            <a:avLst/>
          </a:prstGeom>
          <a:noFill/>
          <a:ln w="28575" cap="flat" cmpd="sng">
            <a:solidFill>
              <a:schemeClr val="dk2"/>
            </a:solidFill>
            <a:prstDash val="dash"/>
            <a:round/>
            <a:headEnd type="none" w="sm" len="sm"/>
            <a:tailEnd type="none" w="sm" len="sm"/>
          </a:ln>
        </p:spPr>
      </p:cxnSp>
      <p:sp>
        <p:nvSpPr>
          <p:cNvPr id="1134" name="Google Shape;1134;p41"/>
          <p:cNvSpPr txBox="1"/>
          <p:nvPr/>
        </p:nvSpPr>
        <p:spPr>
          <a:xfrm>
            <a:off x="8240744" y="2221337"/>
            <a:ext cx="255600" cy="31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135" name="Google Shape;1135;p41"/>
          <p:cNvCxnSpPr>
            <a:stCxn id="1113" idx="6"/>
            <a:endCxn id="1134" idx="1"/>
          </p:cNvCxnSpPr>
          <p:nvPr/>
        </p:nvCxnSpPr>
        <p:spPr>
          <a:xfrm>
            <a:off x="7476379" y="2380138"/>
            <a:ext cx="764400" cy="0"/>
          </a:xfrm>
          <a:prstGeom prst="straightConnector1">
            <a:avLst/>
          </a:prstGeom>
          <a:noFill/>
          <a:ln w="28575" cap="flat" cmpd="sng">
            <a:solidFill>
              <a:schemeClr val="dk2"/>
            </a:solidFill>
            <a:prstDash val="dash"/>
            <a:round/>
            <a:headEnd type="none" w="sm" len="sm"/>
            <a:tailEnd type="none" w="sm" len="sm"/>
          </a:ln>
        </p:spPr>
      </p:cxnSp>
      <p:sp>
        <p:nvSpPr>
          <p:cNvPr id="1136" name="Google Shape;1136;p41"/>
          <p:cNvSpPr txBox="1"/>
          <p:nvPr/>
        </p:nvSpPr>
        <p:spPr>
          <a:xfrm>
            <a:off x="8238488" y="2937981"/>
            <a:ext cx="255600" cy="31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137" name="Google Shape;1137;p41"/>
          <p:cNvCxnSpPr>
            <a:stCxn id="1117" idx="6"/>
            <a:endCxn id="1136" idx="1"/>
          </p:cNvCxnSpPr>
          <p:nvPr/>
        </p:nvCxnSpPr>
        <p:spPr>
          <a:xfrm>
            <a:off x="7869327" y="3096781"/>
            <a:ext cx="369300" cy="0"/>
          </a:xfrm>
          <a:prstGeom prst="straightConnector1">
            <a:avLst/>
          </a:prstGeom>
          <a:noFill/>
          <a:ln w="28575" cap="flat" cmpd="sng">
            <a:solidFill>
              <a:schemeClr val="dk2"/>
            </a:solidFill>
            <a:prstDash val="dash"/>
            <a:round/>
            <a:headEnd type="none" w="sm" len="sm"/>
            <a:tailEnd type="none" w="sm" len="sm"/>
          </a:ln>
        </p:spPr>
      </p:cxnSp>
      <p:sp>
        <p:nvSpPr>
          <p:cNvPr id="1138" name="Google Shape;1138;p41"/>
          <p:cNvSpPr txBox="1"/>
          <p:nvPr/>
        </p:nvSpPr>
        <p:spPr>
          <a:xfrm>
            <a:off x="8249965" y="3627387"/>
            <a:ext cx="255600" cy="31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139" name="Google Shape;1139;p41"/>
          <p:cNvCxnSpPr>
            <a:stCxn id="1118" idx="6"/>
            <a:endCxn id="1138" idx="1"/>
          </p:cNvCxnSpPr>
          <p:nvPr/>
        </p:nvCxnSpPr>
        <p:spPr>
          <a:xfrm>
            <a:off x="7701240" y="3786187"/>
            <a:ext cx="548700" cy="0"/>
          </a:xfrm>
          <a:prstGeom prst="straightConnector1">
            <a:avLst/>
          </a:prstGeom>
          <a:noFill/>
          <a:ln w="28575" cap="flat" cmpd="sng">
            <a:solidFill>
              <a:schemeClr val="dk2"/>
            </a:solidFill>
            <a:prstDash val="dash"/>
            <a:round/>
            <a:headEnd type="none" w="sm" len="sm"/>
            <a:tailEnd type="none" w="sm" len="sm"/>
          </a:ln>
        </p:spPr>
      </p:cxnSp>
      <p:sp>
        <p:nvSpPr>
          <p:cNvPr id="1140" name="Google Shape;1140;p41"/>
          <p:cNvSpPr txBox="1">
            <a:spLocks noGrp="1"/>
          </p:cNvSpPr>
          <p:nvPr>
            <p:ph type="title" idx="4294967295"/>
          </p:nvPr>
        </p:nvSpPr>
        <p:spPr>
          <a:xfrm>
            <a:off x="311700" y="-121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Problem 2c: Min/Max x-coordinate in kd-Tree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42"/>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2"/>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2"/>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2"/>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2"/>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2"/>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2"/>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2"/>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5" name="Google Shape;1155;p42"/>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1156" name="Google Shape;1156;p42"/>
          <p:cNvCxnSpPr>
            <a:stCxn id="1148"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1157" name="Google Shape;1157;p42"/>
          <p:cNvCxnSpPr>
            <a:stCxn id="1147"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158" name="Google Shape;1158;p42"/>
          <p:cNvCxnSpPr>
            <a:stCxn id="1147"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159" name="Google Shape;1159;p42"/>
          <p:cNvCxnSpPr>
            <a:stCxn id="1154"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160" name="Google Shape;1160;p42"/>
          <p:cNvCxnSpPr>
            <a:stCxn id="1154"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161" name="Google Shape;1161;p42"/>
          <p:cNvCxnSpPr>
            <a:stCxn id="1146"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162" name="Google Shape;1162;p42"/>
          <p:cNvCxnSpPr>
            <a:stCxn id="1146"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163" name="Google Shape;1163;p42"/>
          <p:cNvCxnSpPr>
            <a:stCxn id="1145"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164" name="Google Shape;1164;p42"/>
          <p:cNvCxnSpPr>
            <a:stCxn id="1145"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165" name="Google Shape;1165;p42"/>
          <p:cNvCxnSpPr>
            <a:stCxn id="1149"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1166" name="Google Shape;1166;p42"/>
          <p:cNvCxnSpPr>
            <a:stCxn id="1149"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1167" name="Google Shape;1167;p42"/>
          <p:cNvCxnSpPr>
            <a:stCxn id="1152"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1168" name="Google Shape;1168;p42"/>
          <p:cNvCxnSpPr>
            <a:stCxn id="1152"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1169" name="Google Shape;1169;p42"/>
          <p:cNvCxnSpPr>
            <a:stCxn id="1150"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1170" name="Google Shape;1170;p42"/>
          <p:cNvCxnSpPr>
            <a:stCxn id="1150"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1171" name="Google Shape;1171;p42"/>
          <p:cNvCxnSpPr>
            <a:stCxn id="1151"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1172" name="Google Shape;1172;p42"/>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1173" name="Google Shape;1173;p42"/>
          <p:cNvCxnSpPr>
            <a:stCxn id="1153"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1174" name="Google Shape;1174;p42"/>
          <p:cNvCxnSpPr>
            <a:stCxn id="1153"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1175" name="Google Shape;1175;p42"/>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2"/>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2"/>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8" name="Google Shape;1178;p42"/>
          <p:cNvCxnSpPr>
            <a:stCxn id="1176" idx="0"/>
            <a:endCxn id="1175"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1179" name="Google Shape;1179;p42"/>
          <p:cNvCxnSpPr>
            <a:stCxn id="1175" idx="5"/>
            <a:endCxn id="1177"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1180" name="Google Shape;1180;p42"/>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2"/>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2"/>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3" name="Google Shape;1183;p42"/>
          <p:cNvCxnSpPr>
            <a:stCxn id="1180" idx="0"/>
            <a:endCxn id="1177"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1184" name="Google Shape;1184;p42"/>
          <p:cNvCxnSpPr>
            <a:endCxn id="1181"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1185" name="Google Shape;1185;p42"/>
          <p:cNvCxnSpPr>
            <a:stCxn id="1182" idx="0"/>
            <a:endCxn id="1181"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1186" name="Google Shape;1186;p42"/>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7" name="Google Shape;1187;p42"/>
          <p:cNvCxnSpPr>
            <a:stCxn id="1180" idx="5"/>
            <a:endCxn id="1186"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1188" name="Google Shape;1188;p42"/>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2"/>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2"/>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1" name="Google Shape;1191;p42"/>
          <p:cNvCxnSpPr>
            <a:stCxn id="1188" idx="0"/>
            <a:endCxn id="1176"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192" name="Google Shape;1192;p42"/>
          <p:cNvCxnSpPr>
            <a:stCxn id="1176" idx="5"/>
            <a:endCxn id="1189"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193" name="Google Shape;1193;p42"/>
          <p:cNvCxnSpPr>
            <a:stCxn id="1190" idx="0"/>
            <a:endCxn id="1189"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194" name="Google Shape;1194;p42"/>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195" name="Google Shape;1195;p42"/>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1196" name="Google Shape;1196;p42"/>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197" name="Google Shape;1197;p42"/>
          <p:cNvCxnSpPr>
            <a:stCxn id="1175" idx="6"/>
            <a:endCxn id="1196"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198" name="Google Shape;1198;p42"/>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199" name="Google Shape;1199;p42"/>
          <p:cNvCxnSpPr>
            <a:stCxn id="1177" idx="6"/>
            <a:endCxn id="1198"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200" name="Google Shape;1200;p42"/>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201" name="Google Shape;1201;p42"/>
          <p:cNvCxnSpPr>
            <a:stCxn id="1181" idx="6"/>
            <a:endCxn id="1200"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202" name="Google Shape;1202;p42"/>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203" name="Google Shape;1203;p42"/>
          <p:cNvCxnSpPr>
            <a:stCxn id="1182" idx="6"/>
            <a:endCxn id="1202"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1204" name="Google Shape;1204;p42"/>
          <p:cNvSpPr txBox="1"/>
          <p:nvPr/>
        </p:nvSpPr>
        <p:spPr>
          <a:xfrm>
            <a:off x="168050" y="46925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get this little guy</a:t>
            </a:r>
            <a:endParaRPr sz="1400" b="0" i="0" u="none" strike="noStrike" cap="none">
              <a:solidFill>
                <a:srgbClr val="000000"/>
              </a:solidFill>
              <a:highlight>
                <a:srgbClr val="FFFF00"/>
              </a:highlight>
              <a:latin typeface="Arial"/>
              <a:ea typeface="Arial"/>
              <a:cs typeface="Arial"/>
              <a:sym typeface="Arial"/>
            </a:endParaRPr>
          </a:p>
        </p:txBody>
      </p:sp>
      <p:grpSp>
        <p:nvGrpSpPr>
          <p:cNvPr id="1205" name="Google Shape;1205;p42"/>
          <p:cNvGrpSpPr/>
          <p:nvPr/>
        </p:nvGrpSpPr>
        <p:grpSpPr>
          <a:xfrm>
            <a:off x="5833097" y="3890161"/>
            <a:ext cx="3292014" cy="1201739"/>
            <a:chOff x="1917150" y="3703800"/>
            <a:chExt cx="5309701" cy="1354225"/>
          </a:xfrm>
        </p:grpSpPr>
        <p:pic>
          <p:nvPicPr>
            <p:cNvPr id="1206" name="Google Shape;1206;p4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207" name="Google Shape;1207;p4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We want to find the node with smallest x-coordinate</a:t>
              </a:r>
              <a:endParaRPr sz="1400" b="0" i="0" u="none" strike="noStrike" cap="none">
                <a:solidFill>
                  <a:srgbClr val="000000"/>
                </a:solidFill>
                <a:latin typeface="Consolas"/>
                <a:ea typeface="Consolas"/>
                <a:cs typeface="Consolas"/>
                <a:sym typeface="Consolas"/>
              </a:endParaRPr>
            </a:p>
          </p:txBody>
        </p:sp>
        <p:sp>
          <p:nvSpPr>
            <p:cNvPr id="1208" name="Google Shape;1208;p4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findMinX</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43"/>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3"/>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3"/>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3"/>
          <p:cNvSpPr/>
          <p:nvPr/>
        </p:nvSpPr>
        <p:spPr>
          <a:xfrm>
            <a:off x="2992575" y="3169225"/>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3"/>
          <p:cNvSpPr/>
          <p:nvPr/>
        </p:nvSpPr>
        <p:spPr>
          <a:xfrm>
            <a:off x="4055925" y="21232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3"/>
          <p:cNvSpPr/>
          <p:nvPr/>
        </p:nvSpPr>
        <p:spPr>
          <a:xfrm>
            <a:off x="4828300" y="35918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3"/>
          <p:cNvSpPr/>
          <p:nvPr/>
        </p:nvSpPr>
        <p:spPr>
          <a:xfrm>
            <a:off x="4596250" y="153095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3"/>
          <p:cNvSpPr/>
          <p:nvPr/>
        </p:nvSpPr>
        <p:spPr>
          <a:xfrm>
            <a:off x="3685325" y="3997025"/>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3"/>
          <p:cNvSpPr/>
          <p:nvPr/>
        </p:nvSpPr>
        <p:spPr>
          <a:xfrm>
            <a:off x="3245400" y="969825"/>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3"/>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23" name="Google Shape;1223;p43"/>
          <p:cNvCxnSpPr/>
          <p:nvPr/>
        </p:nvCxnSpPr>
        <p:spPr>
          <a:xfrm rot="10800000">
            <a:off x="3084375" y="-41675"/>
            <a:ext cx="0" cy="3210900"/>
          </a:xfrm>
          <a:prstGeom prst="straightConnector1">
            <a:avLst/>
          </a:prstGeom>
          <a:noFill/>
          <a:ln w="28575" cap="flat" cmpd="sng">
            <a:solidFill>
              <a:schemeClr val="dk2"/>
            </a:solidFill>
            <a:prstDash val="dash"/>
            <a:round/>
            <a:headEnd type="none" w="sm" len="sm"/>
            <a:tailEnd type="none" w="sm" len="sm"/>
          </a:ln>
        </p:spPr>
      </p:cxnSp>
      <p:cxnSp>
        <p:nvCxnSpPr>
          <p:cNvPr id="1224" name="Google Shape;1224;p43"/>
          <p:cNvCxnSpPr>
            <a:stCxn id="1216" idx="4"/>
          </p:cNvCxnSpPr>
          <p:nvPr/>
        </p:nvCxnSpPr>
        <p:spPr>
          <a:xfrm>
            <a:off x="3084375" y="3352825"/>
            <a:ext cx="0" cy="1821900"/>
          </a:xfrm>
          <a:prstGeom prst="straightConnector1">
            <a:avLst/>
          </a:prstGeom>
          <a:noFill/>
          <a:ln w="28575" cap="flat" cmpd="sng">
            <a:solidFill>
              <a:schemeClr val="dk2"/>
            </a:solidFill>
            <a:prstDash val="dash"/>
            <a:round/>
            <a:headEnd type="none" w="sm" len="sm"/>
            <a:tailEnd type="none" w="sm" len="sm"/>
          </a:ln>
        </p:spPr>
      </p:cxnSp>
      <p:cxnSp>
        <p:nvCxnSpPr>
          <p:cNvPr id="1225" name="Google Shape;1225;p43"/>
          <p:cNvCxnSpPr>
            <a:stCxn id="1215"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226" name="Google Shape;1226;p43"/>
          <p:cNvCxnSpPr>
            <a:stCxn id="1215"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227" name="Google Shape;1227;p43"/>
          <p:cNvCxnSpPr>
            <a:stCxn id="1222"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228" name="Google Shape;1228;p43"/>
          <p:cNvCxnSpPr>
            <a:stCxn id="1222"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229" name="Google Shape;1229;p43"/>
          <p:cNvCxnSpPr>
            <a:stCxn id="1214"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230" name="Google Shape;1230;p43"/>
          <p:cNvCxnSpPr>
            <a:stCxn id="1214"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231" name="Google Shape;1231;p43"/>
          <p:cNvCxnSpPr>
            <a:stCxn id="1213"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232" name="Google Shape;1232;p43"/>
          <p:cNvCxnSpPr>
            <a:stCxn id="1213"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233" name="Google Shape;1233;p43"/>
          <p:cNvCxnSpPr>
            <a:stCxn id="1217" idx="2"/>
          </p:cNvCxnSpPr>
          <p:nvPr/>
        </p:nvCxnSpPr>
        <p:spPr>
          <a:xfrm rot="10800000">
            <a:off x="3075825" y="2215000"/>
            <a:ext cx="980100" cy="0"/>
          </a:xfrm>
          <a:prstGeom prst="straightConnector1">
            <a:avLst/>
          </a:prstGeom>
          <a:noFill/>
          <a:ln w="28575" cap="flat" cmpd="sng">
            <a:solidFill>
              <a:schemeClr val="dk2"/>
            </a:solidFill>
            <a:prstDash val="dash"/>
            <a:round/>
            <a:headEnd type="none" w="sm" len="sm"/>
            <a:tailEnd type="none" w="sm" len="sm"/>
          </a:ln>
        </p:spPr>
      </p:cxnSp>
      <p:cxnSp>
        <p:nvCxnSpPr>
          <p:cNvPr id="1234" name="Google Shape;1234;p43"/>
          <p:cNvCxnSpPr>
            <a:stCxn id="1217" idx="6"/>
          </p:cNvCxnSpPr>
          <p:nvPr/>
        </p:nvCxnSpPr>
        <p:spPr>
          <a:xfrm>
            <a:off x="4239525" y="2215000"/>
            <a:ext cx="1475400" cy="0"/>
          </a:xfrm>
          <a:prstGeom prst="straightConnector1">
            <a:avLst/>
          </a:prstGeom>
          <a:noFill/>
          <a:ln w="28575" cap="flat" cmpd="sng">
            <a:solidFill>
              <a:schemeClr val="dk2"/>
            </a:solidFill>
            <a:prstDash val="dash"/>
            <a:round/>
            <a:headEnd type="none" w="sm" len="sm"/>
            <a:tailEnd type="none" w="sm" len="sm"/>
          </a:ln>
        </p:spPr>
      </p:cxnSp>
      <p:cxnSp>
        <p:nvCxnSpPr>
          <p:cNvPr id="1235" name="Google Shape;1235;p43"/>
          <p:cNvCxnSpPr>
            <a:stCxn id="1220" idx="0"/>
          </p:cNvCxnSpPr>
          <p:nvPr/>
        </p:nvCxnSpPr>
        <p:spPr>
          <a:xfrm rot="10800000">
            <a:off x="3777125" y="2202725"/>
            <a:ext cx="0" cy="1794300"/>
          </a:xfrm>
          <a:prstGeom prst="straightConnector1">
            <a:avLst/>
          </a:prstGeom>
          <a:noFill/>
          <a:ln w="28575" cap="flat" cmpd="sng">
            <a:solidFill>
              <a:schemeClr val="dk2"/>
            </a:solidFill>
            <a:prstDash val="dash"/>
            <a:round/>
            <a:headEnd type="none" w="sm" len="sm"/>
            <a:tailEnd type="none" w="sm" len="sm"/>
          </a:ln>
        </p:spPr>
      </p:cxnSp>
      <p:cxnSp>
        <p:nvCxnSpPr>
          <p:cNvPr id="1236" name="Google Shape;1236;p43"/>
          <p:cNvCxnSpPr>
            <a:stCxn id="1220" idx="4"/>
          </p:cNvCxnSpPr>
          <p:nvPr/>
        </p:nvCxnSpPr>
        <p:spPr>
          <a:xfrm>
            <a:off x="3777125" y="4180625"/>
            <a:ext cx="0" cy="973200"/>
          </a:xfrm>
          <a:prstGeom prst="straightConnector1">
            <a:avLst/>
          </a:prstGeom>
          <a:noFill/>
          <a:ln w="28575" cap="flat" cmpd="sng">
            <a:solidFill>
              <a:schemeClr val="dk2"/>
            </a:solidFill>
            <a:prstDash val="dash"/>
            <a:round/>
            <a:headEnd type="none" w="sm" len="sm"/>
            <a:tailEnd type="none" w="sm" len="sm"/>
          </a:ln>
        </p:spPr>
      </p:cxnSp>
      <p:cxnSp>
        <p:nvCxnSpPr>
          <p:cNvPr id="1237" name="Google Shape;1237;p43"/>
          <p:cNvCxnSpPr>
            <a:stCxn id="1218" idx="2"/>
          </p:cNvCxnSpPr>
          <p:nvPr/>
        </p:nvCxnSpPr>
        <p:spPr>
          <a:xfrm rot="10800000">
            <a:off x="3761500" y="3683600"/>
            <a:ext cx="1066800" cy="0"/>
          </a:xfrm>
          <a:prstGeom prst="straightConnector1">
            <a:avLst/>
          </a:prstGeom>
          <a:noFill/>
          <a:ln w="28575" cap="flat" cmpd="sng">
            <a:solidFill>
              <a:schemeClr val="dk2"/>
            </a:solidFill>
            <a:prstDash val="dash"/>
            <a:round/>
            <a:headEnd type="none" w="sm" len="sm"/>
            <a:tailEnd type="none" w="sm" len="sm"/>
          </a:ln>
        </p:spPr>
      </p:cxnSp>
      <p:cxnSp>
        <p:nvCxnSpPr>
          <p:cNvPr id="1238" name="Google Shape;1238;p43"/>
          <p:cNvCxnSpPr>
            <a:stCxn id="1218" idx="6"/>
          </p:cNvCxnSpPr>
          <p:nvPr/>
        </p:nvCxnSpPr>
        <p:spPr>
          <a:xfrm>
            <a:off x="5011900" y="3683600"/>
            <a:ext cx="713400" cy="0"/>
          </a:xfrm>
          <a:prstGeom prst="straightConnector1">
            <a:avLst/>
          </a:prstGeom>
          <a:noFill/>
          <a:ln w="28575" cap="flat" cmpd="sng">
            <a:solidFill>
              <a:schemeClr val="dk2"/>
            </a:solidFill>
            <a:prstDash val="dash"/>
            <a:round/>
            <a:headEnd type="none" w="sm" len="sm"/>
            <a:tailEnd type="none" w="sm" len="sm"/>
          </a:ln>
        </p:spPr>
      </p:cxnSp>
      <p:cxnSp>
        <p:nvCxnSpPr>
          <p:cNvPr id="1239" name="Google Shape;1239;p43"/>
          <p:cNvCxnSpPr>
            <a:stCxn id="1219" idx="4"/>
          </p:cNvCxnSpPr>
          <p:nvPr/>
        </p:nvCxnSpPr>
        <p:spPr>
          <a:xfrm>
            <a:off x="4688050" y="1714550"/>
            <a:ext cx="0" cy="509100"/>
          </a:xfrm>
          <a:prstGeom prst="straightConnector1">
            <a:avLst/>
          </a:prstGeom>
          <a:noFill/>
          <a:ln w="28575" cap="flat" cmpd="sng">
            <a:solidFill>
              <a:schemeClr val="dk2"/>
            </a:solidFill>
            <a:prstDash val="dash"/>
            <a:round/>
            <a:headEnd type="none" w="sm" len="sm"/>
            <a:tailEnd type="none" w="sm" len="sm"/>
          </a:ln>
        </p:spPr>
      </p:cxnSp>
      <p:cxnSp>
        <p:nvCxnSpPr>
          <p:cNvPr id="1240" name="Google Shape;1240;p43"/>
          <p:cNvCxnSpPr/>
          <p:nvPr/>
        </p:nvCxnSpPr>
        <p:spPr>
          <a:xfrm rot="10800000">
            <a:off x="4688050" y="10250"/>
            <a:ext cx="0" cy="1520700"/>
          </a:xfrm>
          <a:prstGeom prst="straightConnector1">
            <a:avLst/>
          </a:prstGeom>
          <a:noFill/>
          <a:ln w="28575" cap="flat" cmpd="sng">
            <a:solidFill>
              <a:schemeClr val="dk2"/>
            </a:solidFill>
            <a:prstDash val="dash"/>
            <a:round/>
            <a:headEnd type="none" w="sm" len="sm"/>
            <a:tailEnd type="none" w="sm" len="sm"/>
          </a:ln>
        </p:spPr>
      </p:cxnSp>
      <p:cxnSp>
        <p:nvCxnSpPr>
          <p:cNvPr id="1241" name="Google Shape;1241;p43"/>
          <p:cNvCxnSpPr>
            <a:stCxn id="1221" idx="2"/>
          </p:cNvCxnSpPr>
          <p:nvPr/>
        </p:nvCxnSpPr>
        <p:spPr>
          <a:xfrm rot="10800000">
            <a:off x="3086100" y="1061625"/>
            <a:ext cx="159300" cy="0"/>
          </a:xfrm>
          <a:prstGeom prst="straightConnector1">
            <a:avLst/>
          </a:prstGeom>
          <a:noFill/>
          <a:ln w="28575" cap="flat" cmpd="sng">
            <a:solidFill>
              <a:schemeClr val="dk2"/>
            </a:solidFill>
            <a:prstDash val="dash"/>
            <a:round/>
            <a:headEnd type="none" w="sm" len="sm"/>
            <a:tailEnd type="none" w="sm" len="sm"/>
          </a:ln>
        </p:spPr>
      </p:cxnSp>
      <p:cxnSp>
        <p:nvCxnSpPr>
          <p:cNvPr id="1242" name="Google Shape;1242;p43"/>
          <p:cNvCxnSpPr>
            <a:stCxn id="1221" idx="6"/>
          </p:cNvCxnSpPr>
          <p:nvPr/>
        </p:nvCxnSpPr>
        <p:spPr>
          <a:xfrm>
            <a:off x="3429000" y="1061625"/>
            <a:ext cx="1257300" cy="0"/>
          </a:xfrm>
          <a:prstGeom prst="straightConnector1">
            <a:avLst/>
          </a:prstGeom>
          <a:noFill/>
          <a:ln w="28575" cap="flat" cmpd="sng">
            <a:solidFill>
              <a:schemeClr val="dk2"/>
            </a:solidFill>
            <a:prstDash val="dash"/>
            <a:round/>
            <a:headEnd type="none" w="sm" len="sm"/>
            <a:tailEnd type="none" w="sm" len="sm"/>
          </a:ln>
        </p:spPr>
      </p:cxnSp>
      <p:sp>
        <p:nvSpPr>
          <p:cNvPr id="1243" name="Google Shape;1243;p43"/>
          <p:cNvSpPr/>
          <p:nvPr/>
        </p:nvSpPr>
        <p:spPr>
          <a:xfrm>
            <a:off x="7219025" y="1257300"/>
            <a:ext cx="183600" cy="183600"/>
          </a:xfrm>
          <a:prstGeom prst="ellipse">
            <a:avLst/>
          </a:prstGeom>
          <a:solidFill>
            <a:srgbClr val="98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3"/>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3"/>
          <p:cNvSpPr/>
          <p:nvPr/>
        </p:nvSpPr>
        <p:spPr>
          <a:xfrm>
            <a:off x="7800125" y="1943100"/>
            <a:ext cx="183600" cy="183600"/>
          </a:xfrm>
          <a:prstGeom prst="ellipse">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46" name="Google Shape;1246;p43"/>
          <p:cNvCxnSpPr>
            <a:stCxn id="1244" idx="0"/>
            <a:endCxn id="1243" idx="3"/>
          </p:cNvCxnSpPr>
          <p:nvPr/>
        </p:nvCxnSpPr>
        <p:spPr>
          <a:xfrm rot="10800000" flipH="1">
            <a:off x="6736750" y="1413900"/>
            <a:ext cx="509100" cy="529200"/>
          </a:xfrm>
          <a:prstGeom prst="straightConnector1">
            <a:avLst/>
          </a:prstGeom>
          <a:noFill/>
          <a:ln w="28575" cap="flat" cmpd="sng">
            <a:solidFill>
              <a:schemeClr val="dk2"/>
            </a:solidFill>
            <a:prstDash val="solid"/>
            <a:round/>
            <a:headEnd type="none" w="sm" len="sm"/>
            <a:tailEnd type="none" w="sm" len="sm"/>
          </a:ln>
        </p:spPr>
      </p:cxnSp>
      <p:cxnSp>
        <p:nvCxnSpPr>
          <p:cNvPr id="1247" name="Google Shape;1247;p43"/>
          <p:cNvCxnSpPr>
            <a:stCxn id="1243" idx="5"/>
            <a:endCxn id="1245" idx="0"/>
          </p:cNvCxnSpPr>
          <p:nvPr/>
        </p:nvCxnSpPr>
        <p:spPr>
          <a:xfrm>
            <a:off x="7375737" y="1414012"/>
            <a:ext cx="516300" cy="529200"/>
          </a:xfrm>
          <a:prstGeom prst="straightConnector1">
            <a:avLst/>
          </a:prstGeom>
          <a:noFill/>
          <a:ln w="28575" cap="flat" cmpd="sng">
            <a:solidFill>
              <a:schemeClr val="dk2"/>
            </a:solidFill>
            <a:prstDash val="solid"/>
            <a:round/>
            <a:headEnd type="none" w="sm" len="sm"/>
            <a:tailEnd type="none" w="sm" len="sm"/>
          </a:ln>
        </p:spPr>
      </p:cxnSp>
      <p:sp>
        <p:nvSpPr>
          <p:cNvPr id="1248" name="Google Shape;1248;p43"/>
          <p:cNvSpPr/>
          <p:nvPr/>
        </p:nvSpPr>
        <p:spPr>
          <a:xfrm>
            <a:off x="7443300" y="2764000"/>
            <a:ext cx="183600" cy="183600"/>
          </a:xfrm>
          <a:prstGeom prst="ellipse">
            <a:avLst/>
          </a:prstGeom>
          <a:solidFill>
            <a:srgbClr val="4A86E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3"/>
          <p:cNvSpPr/>
          <p:nvPr/>
        </p:nvSpPr>
        <p:spPr>
          <a:xfrm>
            <a:off x="8248625" y="2764000"/>
            <a:ext cx="183600" cy="183600"/>
          </a:xfrm>
          <a:prstGeom prst="ellipse">
            <a:avLst/>
          </a:prstGeom>
          <a:solidFill>
            <a:srgbClr val="99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3"/>
          <p:cNvSpPr/>
          <p:nvPr/>
        </p:nvSpPr>
        <p:spPr>
          <a:xfrm>
            <a:off x="8056775" y="3553700"/>
            <a:ext cx="183600" cy="183600"/>
          </a:xfrm>
          <a:prstGeom prst="ellipse">
            <a:avLst/>
          </a:prstGeom>
          <a:solidFill>
            <a:srgbClr val="FF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1" name="Google Shape;1251;p43"/>
          <p:cNvCxnSpPr>
            <a:stCxn id="1248" idx="0"/>
            <a:endCxn id="1245" idx="3"/>
          </p:cNvCxnSpPr>
          <p:nvPr/>
        </p:nvCxnSpPr>
        <p:spPr>
          <a:xfrm rot="10800000" flipH="1">
            <a:off x="7535100" y="2099800"/>
            <a:ext cx="291900" cy="664200"/>
          </a:xfrm>
          <a:prstGeom prst="straightConnector1">
            <a:avLst/>
          </a:prstGeom>
          <a:noFill/>
          <a:ln w="28575" cap="flat" cmpd="sng">
            <a:solidFill>
              <a:schemeClr val="dk2"/>
            </a:solidFill>
            <a:prstDash val="solid"/>
            <a:round/>
            <a:headEnd type="none" w="sm" len="sm"/>
            <a:tailEnd type="none" w="sm" len="sm"/>
          </a:ln>
        </p:spPr>
      </p:cxnSp>
      <p:cxnSp>
        <p:nvCxnSpPr>
          <p:cNvPr id="1252" name="Google Shape;1252;p43"/>
          <p:cNvCxnSpPr>
            <a:endCxn id="1249" idx="0"/>
          </p:cNvCxnSpPr>
          <p:nvPr/>
        </p:nvCxnSpPr>
        <p:spPr>
          <a:xfrm>
            <a:off x="7956725" y="2054800"/>
            <a:ext cx="383700" cy="709200"/>
          </a:xfrm>
          <a:prstGeom prst="straightConnector1">
            <a:avLst/>
          </a:prstGeom>
          <a:noFill/>
          <a:ln w="28575" cap="flat" cmpd="sng">
            <a:solidFill>
              <a:schemeClr val="dk2"/>
            </a:solidFill>
            <a:prstDash val="solid"/>
            <a:round/>
            <a:headEnd type="none" w="sm" len="sm"/>
            <a:tailEnd type="none" w="sm" len="sm"/>
          </a:ln>
        </p:spPr>
      </p:cxnSp>
      <p:cxnSp>
        <p:nvCxnSpPr>
          <p:cNvPr id="1253" name="Google Shape;1253;p43"/>
          <p:cNvCxnSpPr>
            <a:stCxn id="1250" idx="0"/>
            <a:endCxn id="1249" idx="3"/>
          </p:cNvCxnSpPr>
          <p:nvPr/>
        </p:nvCxnSpPr>
        <p:spPr>
          <a:xfrm rot="10800000" flipH="1">
            <a:off x="8148575" y="2920700"/>
            <a:ext cx="126900" cy="633000"/>
          </a:xfrm>
          <a:prstGeom prst="straightConnector1">
            <a:avLst/>
          </a:prstGeom>
          <a:noFill/>
          <a:ln w="28575" cap="flat" cmpd="sng">
            <a:solidFill>
              <a:schemeClr val="dk2"/>
            </a:solidFill>
            <a:prstDash val="solid"/>
            <a:round/>
            <a:headEnd type="none" w="sm" len="sm"/>
            <a:tailEnd type="none" w="sm" len="sm"/>
          </a:ln>
        </p:spPr>
      </p:cxnSp>
      <p:sp>
        <p:nvSpPr>
          <p:cNvPr id="1254" name="Google Shape;1254;p43"/>
          <p:cNvSpPr/>
          <p:nvPr/>
        </p:nvSpPr>
        <p:spPr>
          <a:xfrm>
            <a:off x="7643525" y="3553700"/>
            <a:ext cx="183600" cy="183600"/>
          </a:xfrm>
          <a:prstGeom prst="ellipse">
            <a:avLst/>
          </a:prstGeom>
          <a:solidFill>
            <a:srgbClr val="0000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5" name="Google Shape;1255;p43"/>
          <p:cNvCxnSpPr>
            <a:stCxn id="1248" idx="5"/>
            <a:endCxn id="1254" idx="0"/>
          </p:cNvCxnSpPr>
          <p:nvPr/>
        </p:nvCxnSpPr>
        <p:spPr>
          <a:xfrm>
            <a:off x="7600012" y="2920712"/>
            <a:ext cx="135300" cy="633000"/>
          </a:xfrm>
          <a:prstGeom prst="straightConnector1">
            <a:avLst/>
          </a:prstGeom>
          <a:noFill/>
          <a:ln w="28575" cap="flat" cmpd="sng">
            <a:solidFill>
              <a:schemeClr val="dk2"/>
            </a:solidFill>
            <a:prstDash val="solid"/>
            <a:round/>
            <a:headEnd type="none" w="sm" len="sm"/>
            <a:tailEnd type="none" w="sm" len="sm"/>
          </a:ln>
        </p:spPr>
      </p:cxnSp>
      <p:sp>
        <p:nvSpPr>
          <p:cNvPr id="1256" name="Google Shape;1256;p43"/>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3"/>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3"/>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9" name="Google Shape;1259;p43"/>
          <p:cNvCxnSpPr>
            <a:stCxn id="1256" idx="0"/>
            <a:endCxn id="1244"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260" name="Google Shape;1260;p43"/>
          <p:cNvCxnSpPr>
            <a:stCxn id="1244" idx="5"/>
            <a:endCxn id="1257"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261" name="Google Shape;1261;p43"/>
          <p:cNvCxnSpPr>
            <a:stCxn id="1258" idx="0"/>
            <a:endCxn id="1257"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262" name="Google Shape;1262;p43"/>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263" name="Google Shape;1263;p43"/>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1264" name="Google Shape;1264;p43"/>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265" name="Google Shape;1265;p43"/>
          <p:cNvCxnSpPr>
            <a:stCxn id="1243" idx="6"/>
            <a:endCxn id="1264"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266" name="Google Shape;1266;p43"/>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267" name="Google Shape;1267;p43"/>
          <p:cNvCxnSpPr>
            <a:stCxn id="1245" idx="6"/>
            <a:endCxn id="1266"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268" name="Google Shape;1268;p43"/>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269" name="Google Shape;1269;p43"/>
          <p:cNvCxnSpPr>
            <a:stCxn id="1249" idx="6"/>
            <a:endCxn id="1268"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270" name="Google Shape;1270;p43"/>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271" name="Google Shape;1271;p43"/>
          <p:cNvCxnSpPr>
            <a:stCxn id="1250" idx="6"/>
            <a:endCxn id="1270"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1272" name="Google Shape;1272;p43"/>
          <p:cNvSpPr txBox="1"/>
          <p:nvPr/>
        </p:nvSpPr>
        <p:spPr>
          <a:xfrm>
            <a:off x="168050" y="46925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get this little guy</a:t>
            </a:r>
            <a:endParaRPr sz="1400" b="0" i="0" u="none" strike="noStrike" cap="none">
              <a:solidFill>
                <a:srgbClr val="000000"/>
              </a:solidFill>
              <a:highlight>
                <a:srgbClr val="FFFF00"/>
              </a:highlight>
              <a:latin typeface="Arial"/>
              <a:ea typeface="Arial"/>
              <a:cs typeface="Arial"/>
              <a:sym typeface="Arial"/>
            </a:endParaRPr>
          </a:p>
        </p:txBody>
      </p:sp>
      <p:grpSp>
        <p:nvGrpSpPr>
          <p:cNvPr id="1273" name="Google Shape;1273;p43"/>
          <p:cNvGrpSpPr/>
          <p:nvPr/>
        </p:nvGrpSpPr>
        <p:grpSpPr>
          <a:xfrm>
            <a:off x="5833097" y="3890161"/>
            <a:ext cx="3292014" cy="1201739"/>
            <a:chOff x="1917150" y="3703800"/>
            <a:chExt cx="5309701" cy="1354225"/>
          </a:xfrm>
        </p:grpSpPr>
        <p:pic>
          <p:nvPicPr>
            <p:cNvPr id="1274" name="Google Shape;1274;p4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275" name="Google Shape;1275;p4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This is an x-splitting plane. What should we do?</a:t>
              </a:r>
              <a:endParaRPr sz="1400" b="0" i="0" u="none" strike="noStrike" cap="none">
                <a:solidFill>
                  <a:srgbClr val="000000"/>
                </a:solidFill>
                <a:latin typeface="Consolas"/>
                <a:ea typeface="Consolas"/>
                <a:cs typeface="Consolas"/>
                <a:sym typeface="Consolas"/>
              </a:endParaRPr>
            </a:p>
          </p:txBody>
        </p:sp>
        <p:sp>
          <p:nvSpPr>
            <p:cNvPr id="1276" name="Google Shape;1276;p43"/>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findMinX</a:t>
              </a:r>
              <a:endParaRPr sz="1400" b="0" i="0" u="none" strike="noStrike" cap="none">
                <a:solidFill>
                  <a:srgbClr val="000000"/>
                </a:solidFill>
                <a:latin typeface="Consolas"/>
                <a:ea typeface="Consolas"/>
                <a:cs typeface="Consolas"/>
                <a:sym typeface="Consolas"/>
              </a:endParaRPr>
            </a:p>
          </p:txBody>
        </p:sp>
      </p:grpSp>
      <p:sp>
        <p:nvSpPr>
          <p:cNvPr id="1277" name="Google Shape;1277;p43"/>
          <p:cNvSpPr/>
          <p:nvPr/>
        </p:nvSpPr>
        <p:spPr>
          <a:xfrm>
            <a:off x="7075450" y="1103975"/>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3"/>
          <p:cNvSpPr/>
          <p:nvPr/>
        </p:nvSpPr>
        <p:spPr>
          <a:xfrm>
            <a:off x="2829825" y="298265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4"/>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4"/>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4"/>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4"/>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4"/>
          <p:cNvSpPr/>
          <p:nvPr/>
        </p:nvSpPr>
        <p:spPr>
          <a:xfrm>
            <a:off x="4055925" y="21232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4"/>
          <p:cNvSpPr/>
          <p:nvPr/>
        </p:nvSpPr>
        <p:spPr>
          <a:xfrm>
            <a:off x="4828300" y="35918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4"/>
          <p:cNvSpPr/>
          <p:nvPr/>
        </p:nvSpPr>
        <p:spPr>
          <a:xfrm>
            <a:off x="4596250" y="153095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4"/>
          <p:cNvSpPr/>
          <p:nvPr/>
        </p:nvSpPr>
        <p:spPr>
          <a:xfrm>
            <a:off x="3685325" y="3997025"/>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4"/>
          <p:cNvSpPr/>
          <p:nvPr/>
        </p:nvSpPr>
        <p:spPr>
          <a:xfrm>
            <a:off x="3245400" y="969825"/>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4"/>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3" name="Google Shape;1293;p44"/>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1294" name="Google Shape;1294;p44"/>
          <p:cNvCxnSpPr>
            <a:stCxn id="1286"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1295" name="Google Shape;1295;p44"/>
          <p:cNvCxnSpPr>
            <a:stCxn id="1285"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296" name="Google Shape;1296;p44"/>
          <p:cNvCxnSpPr>
            <a:stCxn id="1285"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297" name="Google Shape;1297;p44"/>
          <p:cNvCxnSpPr>
            <a:stCxn id="1292"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298" name="Google Shape;1298;p44"/>
          <p:cNvCxnSpPr>
            <a:stCxn id="1292"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299" name="Google Shape;1299;p44"/>
          <p:cNvCxnSpPr>
            <a:stCxn id="1284"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300" name="Google Shape;1300;p44"/>
          <p:cNvCxnSpPr>
            <a:stCxn id="1284"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301" name="Google Shape;1301;p44"/>
          <p:cNvCxnSpPr>
            <a:stCxn id="1283"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302" name="Google Shape;1302;p44"/>
          <p:cNvCxnSpPr>
            <a:stCxn id="1283"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303" name="Google Shape;1303;p44"/>
          <p:cNvCxnSpPr>
            <a:stCxn id="1287" idx="2"/>
          </p:cNvCxnSpPr>
          <p:nvPr/>
        </p:nvCxnSpPr>
        <p:spPr>
          <a:xfrm rot="10800000">
            <a:off x="3075825" y="2215000"/>
            <a:ext cx="980100" cy="0"/>
          </a:xfrm>
          <a:prstGeom prst="straightConnector1">
            <a:avLst/>
          </a:prstGeom>
          <a:noFill/>
          <a:ln w="28575" cap="flat" cmpd="sng">
            <a:solidFill>
              <a:srgbClr val="B7B7B7"/>
            </a:solidFill>
            <a:prstDash val="dash"/>
            <a:round/>
            <a:headEnd type="none" w="sm" len="sm"/>
            <a:tailEnd type="none" w="sm" len="sm"/>
          </a:ln>
        </p:spPr>
      </p:cxnSp>
      <p:cxnSp>
        <p:nvCxnSpPr>
          <p:cNvPr id="1304" name="Google Shape;1304;p44"/>
          <p:cNvCxnSpPr>
            <a:stCxn id="1287" idx="6"/>
          </p:cNvCxnSpPr>
          <p:nvPr/>
        </p:nvCxnSpPr>
        <p:spPr>
          <a:xfrm>
            <a:off x="4239525" y="2215000"/>
            <a:ext cx="1475400" cy="0"/>
          </a:xfrm>
          <a:prstGeom prst="straightConnector1">
            <a:avLst/>
          </a:prstGeom>
          <a:noFill/>
          <a:ln w="28575" cap="flat" cmpd="sng">
            <a:solidFill>
              <a:srgbClr val="B7B7B7"/>
            </a:solidFill>
            <a:prstDash val="dash"/>
            <a:round/>
            <a:headEnd type="none" w="sm" len="sm"/>
            <a:tailEnd type="none" w="sm" len="sm"/>
          </a:ln>
        </p:spPr>
      </p:cxnSp>
      <p:cxnSp>
        <p:nvCxnSpPr>
          <p:cNvPr id="1305" name="Google Shape;1305;p44"/>
          <p:cNvCxnSpPr>
            <a:stCxn id="1290" idx="0"/>
          </p:cNvCxnSpPr>
          <p:nvPr/>
        </p:nvCxnSpPr>
        <p:spPr>
          <a:xfrm rot="10800000">
            <a:off x="3777125" y="2202725"/>
            <a:ext cx="0" cy="1794300"/>
          </a:xfrm>
          <a:prstGeom prst="straightConnector1">
            <a:avLst/>
          </a:prstGeom>
          <a:noFill/>
          <a:ln w="28575" cap="flat" cmpd="sng">
            <a:solidFill>
              <a:srgbClr val="B7B7B7"/>
            </a:solidFill>
            <a:prstDash val="dash"/>
            <a:round/>
            <a:headEnd type="none" w="sm" len="sm"/>
            <a:tailEnd type="none" w="sm" len="sm"/>
          </a:ln>
        </p:spPr>
      </p:cxnSp>
      <p:cxnSp>
        <p:nvCxnSpPr>
          <p:cNvPr id="1306" name="Google Shape;1306;p44"/>
          <p:cNvCxnSpPr>
            <a:stCxn id="1290" idx="4"/>
          </p:cNvCxnSpPr>
          <p:nvPr/>
        </p:nvCxnSpPr>
        <p:spPr>
          <a:xfrm>
            <a:off x="3777125" y="4180625"/>
            <a:ext cx="0" cy="973200"/>
          </a:xfrm>
          <a:prstGeom prst="straightConnector1">
            <a:avLst/>
          </a:prstGeom>
          <a:noFill/>
          <a:ln w="28575" cap="flat" cmpd="sng">
            <a:solidFill>
              <a:srgbClr val="B7B7B7"/>
            </a:solidFill>
            <a:prstDash val="dash"/>
            <a:round/>
            <a:headEnd type="none" w="sm" len="sm"/>
            <a:tailEnd type="none" w="sm" len="sm"/>
          </a:ln>
        </p:spPr>
      </p:cxnSp>
      <p:cxnSp>
        <p:nvCxnSpPr>
          <p:cNvPr id="1307" name="Google Shape;1307;p44"/>
          <p:cNvCxnSpPr>
            <a:stCxn id="1288" idx="2"/>
          </p:cNvCxnSpPr>
          <p:nvPr/>
        </p:nvCxnSpPr>
        <p:spPr>
          <a:xfrm rot="10800000">
            <a:off x="3761500" y="3683600"/>
            <a:ext cx="1066800" cy="0"/>
          </a:xfrm>
          <a:prstGeom prst="straightConnector1">
            <a:avLst/>
          </a:prstGeom>
          <a:noFill/>
          <a:ln w="28575" cap="flat" cmpd="sng">
            <a:solidFill>
              <a:srgbClr val="B7B7B7"/>
            </a:solidFill>
            <a:prstDash val="dash"/>
            <a:round/>
            <a:headEnd type="none" w="sm" len="sm"/>
            <a:tailEnd type="none" w="sm" len="sm"/>
          </a:ln>
        </p:spPr>
      </p:cxnSp>
      <p:cxnSp>
        <p:nvCxnSpPr>
          <p:cNvPr id="1308" name="Google Shape;1308;p44"/>
          <p:cNvCxnSpPr>
            <a:stCxn id="1288" idx="6"/>
          </p:cNvCxnSpPr>
          <p:nvPr/>
        </p:nvCxnSpPr>
        <p:spPr>
          <a:xfrm>
            <a:off x="5011900" y="3683600"/>
            <a:ext cx="713400" cy="0"/>
          </a:xfrm>
          <a:prstGeom prst="straightConnector1">
            <a:avLst/>
          </a:prstGeom>
          <a:noFill/>
          <a:ln w="28575" cap="flat" cmpd="sng">
            <a:solidFill>
              <a:srgbClr val="B7B7B7"/>
            </a:solidFill>
            <a:prstDash val="dash"/>
            <a:round/>
            <a:headEnd type="none" w="sm" len="sm"/>
            <a:tailEnd type="none" w="sm" len="sm"/>
          </a:ln>
        </p:spPr>
      </p:cxnSp>
      <p:cxnSp>
        <p:nvCxnSpPr>
          <p:cNvPr id="1309" name="Google Shape;1309;p44"/>
          <p:cNvCxnSpPr>
            <a:stCxn id="1289" idx="4"/>
          </p:cNvCxnSpPr>
          <p:nvPr/>
        </p:nvCxnSpPr>
        <p:spPr>
          <a:xfrm>
            <a:off x="4688050" y="1714550"/>
            <a:ext cx="0" cy="509100"/>
          </a:xfrm>
          <a:prstGeom prst="straightConnector1">
            <a:avLst/>
          </a:prstGeom>
          <a:noFill/>
          <a:ln w="28575" cap="flat" cmpd="sng">
            <a:solidFill>
              <a:srgbClr val="B7B7B7"/>
            </a:solidFill>
            <a:prstDash val="dash"/>
            <a:round/>
            <a:headEnd type="none" w="sm" len="sm"/>
            <a:tailEnd type="none" w="sm" len="sm"/>
          </a:ln>
        </p:spPr>
      </p:cxnSp>
      <p:cxnSp>
        <p:nvCxnSpPr>
          <p:cNvPr id="1310" name="Google Shape;1310;p44"/>
          <p:cNvCxnSpPr/>
          <p:nvPr/>
        </p:nvCxnSpPr>
        <p:spPr>
          <a:xfrm rot="10800000">
            <a:off x="4688050" y="10250"/>
            <a:ext cx="0" cy="1520700"/>
          </a:xfrm>
          <a:prstGeom prst="straightConnector1">
            <a:avLst/>
          </a:prstGeom>
          <a:noFill/>
          <a:ln w="28575" cap="flat" cmpd="sng">
            <a:solidFill>
              <a:srgbClr val="B7B7B7"/>
            </a:solidFill>
            <a:prstDash val="dash"/>
            <a:round/>
            <a:headEnd type="none" w="sm" len="sm"/>
            <a:tailEnd type="none" w="sm" len="sm"/>
          </a:ln>
        </p:spPr>
      </p:cxnSp>
      <p:cxnSp>
        <p:nvCxnSpPr>
          <p:cNvPr id="1311" name="Google Shape;1311;p44"/>
          <p:cNvCxnSpPr>
            <a:stCxn id="1291" idx="2"/>
          </p:cNvCxnSpPr>
          <p:nvPr/>
        </p:nvCxnSpPr>
        <p:spPr>
          <a:xfrm rot="10800000">
            <a:off x="3086100" y="1061625"/>
            <a:ext cx="159300" cy="0"/>
          </a:xfrm>
          <a:prstGeom prst="straightConnector1">
            <a:avLst/>
          </a:prstGeom>
          <a:noFill/>
          <a:ln w="28575" cap="flat" cmpd="sng">
            <a:solidFill>
              <a:srgbClr val="B7B7B7"/>
            </a:solidFill>
            <a:prstDash val="dash"/>
            <a:round/>
            <a:headEnd type="none" w="sm" len="sm"/>
            <a:tailEnd type="none" w="sm" len="sm"/>
          </a:ln>
        </p:spPr>
      </p:cxnSp>
      <p:cxnSp>
        <p:nvCxnSpPr>
          <p:cNvPr id="1312" name="Google Shape;1312;p44"/>
          <p:cNvCxnSpPr>
            <a:stCxn id="1291" idx="6"/>
          </p:cNvCxnSpPr>
          <p:nvPr/>
        </p:nvCxnSpPr>
        <p:spPr>
          <a:xfrm>
            <a:off x="3429000" y="1061625"/>
            <a:ext cx="1257300" cy="0"/>
          </a:xfrm>
          <a:prstGeom prst="straightConnector1">
            <a:avLst/>
          </a:prstGeom>
          <a:noFill/>
          <a:ln w="28575" cap="flat" cmpd="sng">
            <a:solidFill>
              <a:srgbClr val="B7B7B7"/>
            </a:solidFill>
            <a:prstDash val="dash"/>
            <a:round/>
            <a:headEnd type="none" w="sm" len="sm"/>
            <a:tailEnd type="none" w="sm" len="sm"/>
          </a:ln>
        </p:spPr>
      </p:cxnSp>
      <p:sp>
        <p:nvSpPr>
          <p:cNvPr id="1313" name="Google Shape;1313;p44"/>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4"/>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4"/>
          <p:cNvSpPr/>
          <p:nvPr/>
        </p:nvSpPr>
        <p:spPr>
          <a:xfrm>
            <a:off x="7800125" y="19431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16" name="Google Shape;1316;p44"/>
          <p:cNvCxnSpPr>
            <a:stCxn id="1314" idx="0"/>
            <a:endCxn id="1313"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1317" name="Google Shape;1317;p44"/>
          <p:cNvCxnSpPr>
            <a:stCxn id="1313" idx="5"/>
            <a:endCxn id="1315" idx="0"/>
          </p:cNvCxnSpPr>
          <p:nvPr/>
        </p:nvCxnSpPr>
        <p:spPr>
          <a:xfrm>
            <a:off x="7375737" y="1414012"/>
            <a:ext cx="516300" cy="529200"/>
          </a:xfrm>
          <a:prstGeom prst="straightConnector1">
            <a:avLst/>
          </a:prstGeom>
          <a:noFill/>
          <a:ln w="28575" cap="flat" cmpd="sng">
            <a:solidFill>
              <a:srgbClr val="B7B7B7"/>
            </a:solidFill>
            <a:prstDash val="solid"/>
            <a:round/>
            <a:headEnd type="none" w="sm" len="sm"/>
            <a:tailEnd type="none" w="sm" len="sm"/>
          </a:ln>
        </p:spPr>
      </p:cxnSp>
      <p:sp>
        <p:nvSpPr>
          <p:cNvPr id="1318" name="Google Shape;1318;p44"/>
          <p:cNvSpPr/>
          <p:nvPr/>
        </p:nvSpPr>
        <p:spPr>
          <a:xfrm>
            <a:off x="7443300" y="2764000"/>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4"/>
          <p:cNvSpPr/>
          <p:nvPr/>
        </p:nvSpPr>
        <p:spPr>
          <a:xfrm>
            <a:off x="8248625" y="276400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4"/>
          <p:cNvSpPr/>
          <p:nvPr/>
        </p:nvSpPr>
        <p:spPr>
          <a:xfrm>
            <a:off x="8056775" y="3553700"/>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1" name="Google Shape;1321;p44"/>
          <p:cNvCxnSpPr>
            <a:stCxn id="1318" idx="0"/>
            <a:endCxn id="1315" idx="3"/>
          </p:cNvCxnSpPr>
          <p:nvPr/>
        </p:nvCxnSpPr>
        <p:spPr>
          <a:xfrm rot="10800000" flipH="1">
            <a:off x="7535100" y="2099800"/>
            <a:ext cx="291900" cy="664200"/>
          </a:xfrm>
          <a:prstGeom prst="straightConnector1">
            <a:avLst/>
          </a:prstGeom>
          <a:noFill/>
          <a:ln w="28575" cap="flat" cmpd="sng">
            <a:solidFill>
              <a:srgbClr val="B7B7B7"/>
            </a:solidFill>
            <a:prstDash val="solid"/>
            <a:round/>
            <a:headEnd type="none" w="sm" len="sm"/>
            <a:tailEnd type="none" w="sm" len="sm"/>
          </a:ln>
        </p:spPr>
      </p:cxnSp>
      <p:cxnSp>
        <p:nvCxnSpPr>
          <p:cNvPr id="1322" name="Google Shape;1322;p44"/>
          <p:cNvCxnSpPr>
            <a:endCxn id="1319" idx="0"/>
          </p:cNvCxnSpPr>
          <p:nvPr/>
        </p:nvCxnSpPr>
        <p:spPr>
          <a:xfrm>
            <a:off x="7956725" y="2054800"/>
            <a:ext cx="383700" cy="709200"/>
          </a:xfrm>
          <a:prstGeom prst="straightConnector1">
            <a:avLst/>
          </a:prstGeom>
          <a:noFill/>
          <a:ln w="28575" cap="flat" cmpd="sng">
            <a:solidFill>
              <a:srgbClr val="B7B7B7"/>
            </a:solidFill>
            <a:prstDash val="solid"/>
            <a:round/>
            <a:headEnd type="none" w="sm" len="sm"/>
            <a:tailEnd type="none" w="sm" len="sm"/>
          </a:ln>
        </p:spPr>
      </p:cxnSp>
      <p:cxnSp>
        <p:nvCxnSpPr>
          <p:cNvPr id="1323" name="Google Shape;1323;p44"/>
          <p:cNvCxnSpPr>
            <a:stCxn id="1320" idx="0"/>
            <a:endCxn id="1319" idx="3"/>
          </p:cNvCxnSpPr>
          <p:nvPr/>
        </p:nvCxnSpPr>
        <p:spPr>
          <a:xfrm rot="10800000" flipH="1">
            <a:off x="8148575" y="2920700"/>
            <a:ext cx="126900" cy="633000"/>
          </a:xfrm>
          <a:prstGeom prst="straightConnector1">
            <a:avLst/>
          </a:prstGeom>
          <a:noFill/>
          <a:ln w="28575" cap="flat" cmpd="sng">
            <a:solidFill>
              <a:srgbClr val="B7B7B7"/>
            </a:solidFill>
            <a:prstDash val="solid"/>
            <a:round/>
            <a:headEnd type="none" w="sm" len="sm"/>
            <a:tailEnd type="none" w="sm" len="sm"/>
          </a:ln>
        </p:spPr>
      </p:cxnSp>
      <p:sp>
        <p:nvSpPr>
          <p:cNvPr id="1324" name="Google Shape;1324;p44"/>
          <p:cNvSpPr/>
          <p:nvPr/>
        </p:nvSpPr>
        <p:spPr>
          <a:xfrm>
            <a:off x="7643525" y="35537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5" name="Google Shape;1325;p44"/>
          <p:cNvCxnSpPr>
            <a:stCxn id="1318" idx="5"/>
            <a:endCxn id="1324" idx="0"/>
          </p:cNvCxnSpPr>
          <p:nvPr/>
        </p:nvCxnSpPr>
        <p:spPr>
          <a:xfrm>
            <a:off x="7600012" y="2920712"/>
            <a:ext cx="135300" cy="633000"/>
          </a:xfrm>
          <a:prstGeom prst="straightConnector1">
            <a:avLst/>
          </a:prstGeom>
          <a:noFill/>
          <a:ln w="28575" cap="flat" cmpd="sng">
            <a:solidFill>
              <a:srgbClr val="B7B7B7"/>
            </a:solidFill>
            <a:prstDash val="solid"/>
            <a:round/>
            <a:headEnd type="none" w="sm" len="sm"/>
            <a:tailEnd type="none" w="sm" len="sm"/>
          </a:ln>
        </p:spPr>
      </p:cxnSp>
      <p:sp>
        <p:nvSpPr>
          <p:cNvPr id="1326" name="Google Shape;1326;p44"/>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44"/>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44"/>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9" name="Google Shape;1329;p44"/>
          <p:cNvCxnSpPr>
            <a:stCxn id="1326" idx="0"/>
            <a:endCxn id="1314"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330" name="Google Shape;1330;p44"/>
          <p:cNvCxnSpPr>
            <a:stCxn id="1314" idx="5"/>
            <a:endCxn id="1327"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331" name="Google Shape;1331;p44"/>
          <p:cNvCxnSpPr>
            <a:stCxn id="1328" idx="0"/>
            <a:endCxn id="1327"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332" name="Google Shape;1332;p44"/>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333" name="Google Shape;1333;p44"/>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1334" name="Google Shape;1334;p44"/>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335" name="Google Shape;1335;p44"/>
          <p:cNvCxnSpPr>
            <a:stCxn id="1313" idx="6"/>
            <a:endCxn id="1334"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336" name="Google Shape;1336;p44"/>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337" name="Google Shape;1337;p44"/>
          <p:cNvCxnSpPr>
            <a:stCxn id="1315" idx="6"/>
            <a:endCxn id="1336"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338" name="Google Shape;1338;p44"/>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339" name="Google Shape;1339;p44"/>
          <p:cNvCxnSpPr>
            <a:stCxn id="1319" idx="6"/>
            <a:endCxn id="1338"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340" name="Google Shape;1340;p44"/>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341" name="Google Shape;1341;p44"/>
          <p:cNvCxnSpPr>
            <a:stCxn id="1320" idx="6"/>
            <a:endCxn id="1340"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1342" name="Google Shape;1342;p44"/>
          <p:cNvSpPr txBox="1"/>
          <p:nvPr/>
        </p:nvSpPr>
        <p:spPr>
          <a:xfrm>
            <a:off x="168050" y="46925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get this little guy</a:t>
            </a:r>
            <a:endParaRPr sz="1400" b="0" i="0" u="none" strike="noStrike" cap="none">
              <a:solidFill>
                <a:srgbClr val="000000"/>
              </a:solidFill>
              <a:highlight>
                <a:srgbClr val="FFFF00"/>
              </a:highlight>
              <a:latin typeface="Arial"/>
              <a:ea typeface="Arial"/>
              <a:cs typeface="Arial"/>
              <a:sym typeface="Arial"/>
            </a:endParaRPr>
          </a:p>
        </p:txBody>
      </p:sp>
      <p:grpSp>
        <p:nvGrpSpPr>
          <p:cNvPr id="1343" name="Google Shape;1343;p44"/>
          <p:cNvGrpSpPr/>
          <p:nvPr/>
        </p:nvGrpSpPr>
        <p:grpSpPr>
          <a:xfrm>
            <a:off x="5833097" y="3890161"/>
            <a:ext cx="3292014" cy="1201739"/>
            <a:chOff x="1917150" y="3703800"/>
            <a:chExt cx="5309701" cy="1354225"/>
          </a:xfrm>
        </p:grpSpPr>
        <p:pic>
          <p:nvPicPr>
            <p:cNvPr id="1344" name="Google Shape;1344;p4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345" name="Google Shape;1345;p4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Go left!</a:t>
              </a:r>
              <a:endParaRPr sz="1400" b="0" i="0" u="none" strike="noStrike" cap="none">
                <a:solidFill>
                  <a:srgbClr val="000000"/>
                </a:solidFill>
                <a:latin typeface="Consolas"/>
                <a:ea typeface="Consolas"/>
                <a:cs typeface="Consolas"/>
                <a:sym typeface="Consolas"/>
              </a:endParaRPr>
            </a:p>
          </p:txBody>
        </p:sp>
        <p:sp>
          <p:nvSpPr>
            <p:cNvPr id="1346" name="Google Shape;1346;p44"/>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findMinX</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45"/>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45"/>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45"/>
          <p:cNvSpPr/>
          <p:nvPr/>
        </p:nvSpPr>
        <p:spPr>
          <a:xfrm>
            <a:off x="1281550" y="2621975"/>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45"/>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5"/>
          <p:cNvSpPr/>
          <p:nvPr/>
        </p:nvSpPr>
        <p:spPr>
          <a:xfrm>
            <a:off x="4055925" y="21232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5"/>
          <p:cNvSpPr/>
          <p:nvPr/>
        </p:nvSpPr>
        <p:spPr>
          <a:xfrm>
            <a:off x="4828300" y="35918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45"/>
          <p:cNvSpPr/>
          <p:nvPr/>
        </p:nvSpPr>
        <p:spPr>
          <a:xfrm>
            <a:off x="4596250" y="153095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45"/>
          <p:cNvSpPr/>
          <p:nvPr/>
        </p:nvSpPr>
        <p:spPr>
          <a:xfrm>
            <a:off x="3685325" y="3997025"/>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45"/>
          <p:cNvSpPr/>
          <p:nvPr/>
        </p:nvSpPr>
        <p:spPr>
          <a:xfrm>
            <a:off x="3245400" y="969825"/>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45"/>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1" name="Google Shape;1361;p45"/>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1362" name="Google Shape;1362;p45"/>
          <p:cNvCxnSpPr>
            <a:stCxn id="1354"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1363" name="Google Shape;1363;p45"/>
          <p:cNvCxnSpPr>
            <a:stCxn id="1353" idx="6"/>
          </p:cNvCxnSpPr>
          <p:nvPr/>
        </p:nvCxnSpPr>
        <p:spPr>
          <a:xfrm>
            <a:off x="1465150" y="2713775"/>
            <a:ext cx="1620900" cy="0"/>
          </a:xfrm>
          <a:prstGeom prst="straightConnector1">
            <a:avLst/>
          </a:prstGeom>
          <a:noFill/>
          <a:ln w="28575" cap="flat" cmpd="sng">
            <a:solidFill>
              <a:schemeClr val="dk2"/>
            </a:solidFill>
            <a:prstDash val="dash"/>
            <a:round/>
            <a:headEnd type="none" w="sm" len="sm"/>
            <a:tailEnd type="none" w="sm" len="sm"/>
          </a:ln>
        </p:spPr>
      </p:cxnSp>
      <p:cxnSp>
        <p:nvCxnSpPr>
          <p:cNvPr id="1364" name="Google Shape;1364;p45"/>
          <p:cNvCxnSpPr>
            <a:stCxn id="1353" idx="2"/>
          </p:cNvCxnSpPr>
          <p:nvPr/>
        </p:nvCxnSpPr>
        <p:spPr>
          <a:xfrm rot="10800000">
            <a:off x="-62450" y="2713775"/>
            <a:ext cx="1344000" cy="0"/>
          </a:xfrm>
          <a:prstGeom prst="straightConnector1">
            <a:avLst/>
          </a:prstGeom>
          <a:noFill/>
          <a:ln w="28575" cap="flat" cmpd="sng">
            <a:solidFill>
              <a:schemeClr val="dk2"/>
            </a:solidFill>
            <a:prstDash val="dash"/>
            <a:round/>
            <a:headEnd type="none" w="sm" len="sm"/>
            <a:tailEnd type="none" w="sm" len="sm"/>
          </a:ln>
        </p:spPr>
      </p:cxnSp>
      <p:cxnSp>
        <p:nvCxnSpPr>
          <p:cNvPr id="1365" name="Google Shape;1365;p45"/>
          <p:cNvCxnSpPr>
            <a:stCxn id="1360"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366" name="Google Shape;1366;p45"/>
          <p:cNvCxnSpPr>
            <a:stCxn id="1360"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367" name="Google Shape;1367;p45"/>
          <p:cNvCxnSpPr>
            <a:stCxn id="1352"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368" name="Google Shape;1368;p45"/>
          <p:cNvCxnSpPr>
            <a:stCxn id="1352"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369" name="Google Shape;1369;p45"/>
          <p:cNvCxnSpPr>
            <a:stCxn id="1351"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370" name="Google Shape;1370;p45"/>
          <p:cNvCxnSpPr>
            <a:stCxn id="1351"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371" name="Google Shape;1371;p45"/>
          <p:cNvCxnSpPr>
            <a:stCxn id="1355" idx="2"/>
          </p:cNvCxnSpPr>
          <p:nvPr/>
        </p:nvCxnSpPr>
        <p:spPr>
          <a:xfrm rot="10800000">
            <a:off x="3075825" y="2215000"/>
            <a:ext cx="980100" cy="0"/>
          </a:xfrm>
          <a:prstGeom prst="straightConnector1">
            <a:avLst/>
          </a:prstGeom>
          <a:noFill/>
          <a:ln w="28575" cap="flat" cmpd="sng">
            <a:solidFill>
              <a:srgbClr val="B7B7B7"/>
            </a:solidFill>
            <a:prstDash val="dash"/>
            <a:round/>
            <a:headEnd type="none" w="sm" len="sm"/>
            <a:tailEnd type="none" w="sm" len="sm"/>
          </a:ln>
        </p:spPr>
      </p:cxnSp>
      <p:cxnSp>
        <p:nvCxnSpPr>
          <p:cNvPr id="1372" name="Google Shape;1372;p45"/>
          <p:cNvCxnSpPr>
            <a:stCxn id="1355" idx="6"/>
          </p:cNvCxnSpPr>
          <p:nvPr/>
        </p:nvCxnSpPr>
        <p:spPr>
          <a:xfrm>
            <a:off x="4239525" y="2215000"/>
            <a:ext cx="1475400" cy="0"/>
          </a:xfrm>
          <a:prstGeom prst="straightConnector1">
            <a:avLst/>
          </a:prstGeom>
          <a:noFill/>
          <a:ln w="28575" cap="flat" cmpd="sng">
            <a:solidFill>
              <a:srgbClr val="B7B7B7"/>
            </a:solidFill>
            <a:prstDash val="dash"/>
            <a:round/>
            <a:headEnd type="none" w="sm" len="sm"/>
            <a:tailEnd type="none" w="sm" len="sm"/>
          </a:ln>
        </p:spPr>
      </p:cxnSp>
      <p:cxnSp>
        <p:nvCxnSpPr>
          <p:cNvPr id="1373" name="Google Shape;1373;p45"/>
          <p:cNvCxnSpPr>
            <a:stCxn id="1358" idx="0"/>
          </p:cNvCxnSpPr>
          <p:nvPr/>
        </p:nvCxnSpPr>
        <p:spPr>
          <a:xfrm rot="10800000">
            <a:off x="3777125" y="2202725"/>
            <a:ext cx="0" cy="1794300"/>
          </a:xfrm>
          <a:prstGeom prst="straightConnector1">
            <a:avLst/>
          </a:prstGeom>
          <a:noFill/>
          <a:ln w="28575" cap="flat" cmpd="sng">
            <a:solidFill>
              <a:srgbClr val="B7B7B7"/>
            </a:solidFill>
            <a:prstDash val="dash"/>
            <a:round/>
            <a:headEnd type="none" w="sm" len="sm"/>
            <a:tailEnd type="none" w="sm" len="sm"/>
          </a:ln>
        </p:spPr>
      </p:cxnSp>
      <p:cxnSp>
        <p:nvCxnSpPr>
          <p:cNvPr id="1374" name="Google Shape;1374;p45"/>
          <p:cNvCxnSpPr>
            <a:stCxn id="1358" idx="4"/>
          </p:cNvCxnSpPr>
          <p:nvPr/>
        </p:nvCxnSpPr>
        <p:spPr>
          <a:xfrm>
            <a:off x="3777125" y="4180625"/>
            <a:ext cx="0" cy="973200"/>
          </a:xfrm>
          <a:prstGeom prst="straightConnector1">
            <a:avLst/>
          </a:prstGeom>
          <a:noFill/>
          <a:ln w="28575" cap="flat" cmpd="sng">
            <a:solidFill>
              <a:srgbClr val="B7B7B7"/>
            </a:solidFill>
            <a:prstDash val="dash"/>
            <a:round/>
            <a:headEnd type="none" w="sm" len="sm"/>
            <a:tailEnd type="none" w="sm" len="sm"/>
          </a:ln>
        </p:spPr>
      </p:cxnSp>
      <p:cxnSp>
        <p:nvCxnSpPr>
          <p:cNvPr id="1375" name="Google Shape;1375;p45"/>
          <p:cNvCxnSpPr>
            <a:stCxn id="1356" idx="2"/>
          </p:cNvCxnSpPr>
          <p:nvPr/>
        </p:nvCxnSpPr>
        <p:spPr>
          <a:xfrm rot="10800000">
            <a:off x="3761500" y="3683600"/>
            <a:ext cx="1066800" cy="0"/>
          </a:xfrm>
          <a:prstGeom prst="straightConnector1">
            <a:avLst/>
          </a:prstGeom>
          <a:noFill/>
          <a:ln w="28575" cap="flat" cmpd="sng">
            <a:solidFill>
              <a:srgbClr val="B7B7B7"/>
            </a:solidFill>
            <a:prstDash val="dash"/>
            <a:round/>
            <a:headEnd type="none" w="sm" len="sm"/>
            <a:tailEnd type="none" w="sm" len="sm"/>
          </a:ln>
        </p:spPr>
      </p:cxnSp>
      <p:cxnSp>
        <p:nvCxnSpPr>
          <p:cNvPr id="1376" name="Google Shape;1376;p45"/>
          <p:cNvCxnSpPr>
            <a:stCxn id="1356" idx="6"/>
          </p:cNvCxnSpPr>
          <p:nvPr/>
        </p:nvCxnSpPr>
        <p:spPr>
          <a:xfrm>
            <a:off x="5011900" y="3683600"/>
            <a:ext cx="713400" cy="0"/>
          </a:xfrm>
          <a:prstGeom prst="straightConnector1">
            <a:avLst/>
          </a:prstGeom>
          <a:noFill/>
          <a:ln w="28575" cap="flat" cmpd="sng">
            <a:solidFill>
              <a:srgbClr val="B7B7B7"/>
            </a:solidFill>
            <a:prstDash val="dash"/>
            <a:round/>
            <a:headEnd type="none" w="sm" len="sm"/>
            <a:tailEnd type="none" w="sm" len="sm"/>
          </a:ln>
        </p:spPr>
      </p:cxnSp>
      <p:cxnSp>
        <p:nvCxnSpPr>
          <p:cNvPr id="1377" name="Google Shape;1377;p45"/>
          <p:cNvCxnSpPr>
            <a:stCxn id="1357" idx="4"/>
          </p:cNvCxnSpPr>
          <p:nvPr/>
        </p:nvCxnSpPr>
        <p:spPr>
          <a:xfrm>
            <a:off x="4688050" y="1714550"/>
            <a:ext cx="0" cy="509100"/>
          </a:xfrm>
          <a:prstGeom prst="straightConnector1">
            <a:avLst/>
          </a:prstGeom>
          <a:noFill/>
          <a:ln w="28575" cap="flat" cmpd="sng">
            <a:solidFill>
              <a:srgbClr val="B7B7B7"/>
            </a:solidFill>
            <a:prstDash val="dash"/>
            <a:round/>
            <a:headEnd type="none" w="sm" len="sm"/>
            <a:tailEnd type="none" w="sm" len="sm"/>
          </a:ln>
        </p:spPr>
      </p:cxnSp>
      <p:cxnSp>
        <p:nvCxnSpPr>
          <p:cNvPr id="1378" name="Google Shape;1378;p45"/>
          <p:cNvCxnSpPr/>
          <p:nvPr/>
        </p:nvCxnSpPr>
        <p:spPr>
          <a:xfrm rot="10800000">
            <a:off x="4688050" y="10250"/>
            <a:ext cx="0" cy="1520700"/>
          </a:xfrm>
          <a:prstGeom prst="straightConnector1">
            <a:avLst/>
          </a:prstGeom>
          <a:noFill/>
          <a:ln w="28575" cap="flat" cmpd="sng">
            <a:solidFill>
              <a:srgbClr val="B7B7B7"/>
            </a:solidFill>
            <a:prstDash val="dash"/>
            <a:round/>
            <a:headEnd type="none" w="sm" len="sm"/>
            <a:tailEnd type="none" w="sm" len="sm"/>
          </a:ln>
        </p:spPr>
      </p:cxnSp>
      <p:cxnSp>
        <p:nvCxnSpPr>
          <p:cNvPr id="1379" name="Google Shape;1379;p45"/>
          <p:cNvCxnSpPr>
            <a:stCxn id="1359" idx="2"/>
          </p:cNvCxnSpPr>
          <p:nvPr/>
        </p:nvCxnSpPr>
        <p:spPr>
          <a:xfrm rot="10800000">
            <a:off x="3086100" y="1061625"/>
            <a:ext cx="159300" cy="0"/>
          </a:xfrm>
          <a:prstGeom prst="straightConnector1">
            <a:avLst/>
          </a:prstGeom>
          <a:noFill/>
          <a:ln w="28575" cap="flat" cmpd="sng">
            <a:solidFill>
              <a:srgbClr val="B7B7B7"/>
            </a:solidFill>
            <a:prstDash val="dash"/>
            <a:round/>
            <a:headEnd type="none" w="sm" len="sm"/>
            <a:tailEnd type="none" w="sm" len="sm"/>
          </a:ln>
        </p:spPr>
      </p:cxnSp>
      <p:cxnSp>
        <p:nvCxnSpPr>
          <p:cNvPr id="1380" name="Google Shape;1380;p45"/>
          <p:cNvCxnSpPr>
            <a:stCxn id="1359" idx="6"/>
          </p:cNvCxnSpPr>
          <p:nvPr/>
        </p:nvCxnSpPr>
        <p:spPr>
          <a:xfrm>
            <a:off x="3429000" y="1061625"/>
            <a:ext cx="1257300" cy="0"/>
          </a:xfrm>
          <a:prstGeom prst="straightConnector1">
            <a:avLst/>
          </a:prstGeom>
          <a:noFill/>
          <a:ln w="28575" cap="flat" cmpd="sng">
            <a:solidFill>
              <a:srgbClr val="B7B7B7"/>
            </a:solidFill>
            <a:prstDash val="dash"/>
            <a:round/>
            <a:headEnd type="none" w="sm" len="sm"/>
            <a:tailEnd type="none" w="sm" len="sm"/>
          </a:ln>
        </p:spPr>
      </p:cxnSp>
      <p:sp>
        <p:nvSpPr>
          <p:cNvPr id="1381" name="Google Shape;1381;p45"/>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45"/>
          <p:cNvSpPr/>
          <p:nvPr/>
        </p:nvSpPr>
        <p:spPr>
          <a:xfrm>
            <a:off x="6644950" y="1943100"/>
            <a:ext cx="183600" cy="183600"/>
          </a:xfrm>
          <a:prstGeom prst="ellipse">
            <a:avLst/>
          </a:prstGeom>
          <a:solidFill>
            <a:srgbClr val="FF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5"/>
          <p:cNvSpPr/>
          <p:nvPr/>
        </p:nvSpPr>
        <p:spPr>
          <a:xfrm>
            <a:off x="7800125" y="19431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84" name="Google Shape;1384;p45"/>
          <p:cNvCxnSpPr>
            <a:stCxn id="1382" idx="0"/>
            <a:endCxn id="1381"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1385" name="Google Shape;1385;p45"/>
          <p:cNvCxnSpPr>
            <a:stCxn id="1381" idx="5"/>
            <a:endCxn id="1383" idx="0"/>
          </p:cNvCxnSpPr>
          <p:nvPr/>
        </p:nvCxnSpPr>
        <p:spPr>
          <a:xfrm>
            <a:off x="7375737" y="1414012"/>
            <a:ext cx="516300" cy="529200"/>
          </a:xfrm>
          <a:prstGeom prst="straightConnector1">
            <a:avLst/>
          </a:prstGeom>
          <a:noFill/>
          <a:ln w="28575" cap="flat" cmpd="sng">
            <a:solidFill>
              <a:srgbClr val="B7B7B7"/>
            </a:solidFill>
            <a:prstDash val="solid"/>
            <a:round/>
            <a:headEnd type="none" w="sm" len="sm"/>
            <a:tailEnd type="none" w="sm" len="sm"/>
          </a:ln>
        </p:spPr>
      </p:cxnSp>
      <p:sp>
        <p:nvSpPr>
          <p:cNvPr id="1386" name="Google Shape;1386;p45"/>
          <p:cNvSpPr/>
          <p:nvPr/>
        </p:nvSpPr>
        <p:spPr>
          <a:xfrm>
            <a:off x="7443300" y="2764000"/>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5"/>
          <p:cNvSpPr/>
          <p:nvPr/>
        </p:nvSpPr>
        <p:spPr>
          <a:xfrm>
            <a:off x="8248625" y="276400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5"/>
          <p:cNvSpPr/>
          <p:nvPr/>
        </p:nvSpPr>
        <p:spPr>
          <a:xfrm>
            <a:off x="8056775" y="3553700"/>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89" name="Google Shape;1389;p45"/>
          <p:cNvCxnSpPr>
            <a:stCxn id="1386" idx="0"/>
            <a:endCxn id="1383" idx="3"/>
          </p:cNvCxnSpPr>
          <p:nvPr/>
        </p:nvCxnSpPr>
        <p:spPr>
          <a:xfrm rot="10800000" flipH="1">
            <a:off x="7535100" y="2099800"/>
            <a:ext cx="291900" cy="664200"/>
          </a:xfrm>
          <a:prstGeom prst="straightConnector1">
            <a:avLst/>
          </a:prstGeom>
          <a:noFill/>
          <a:ln w="28575" cap="flat" cmpd="sng">
            <a:solidFill>
              <a:srgbClr val="B7B7B7"/>
            </a:solidFill>
            <a:prstDash val="solid"/>
            <a:round/>
            <a:headEnd type="none" w="sm" len="sm"/>
            <a:tailEnd type="none" w="sm" len="sm"/>
          </a:ln>
        </p:spPr>
      </p:cxnSp>
      <p:cxnSp>
        <p:nvCxnSpPr>
          <p:cNvPr id="1390" name="Google Shape;1390;p45"/>
          <p:cNvCxnSpPr>
            <a:endCxn id="1387" idx="0"/>
          </p:cNvCxnSpPr>
          <p:nvPr/>
        </p:nvCxnSpPr>
        <p:spPr>
          <a:xfrm>
            <a:off x="7956725" y="2054800"/>
            <a:ext cx="383700" cy="709200"/>
          </a:xfrm>
          <a:prstGeom prst="straightConnector1">
            <a:avLst/>
          </a:prstGeom>
          <a:noFill/>
          <a:ln w="28575" cap="flat" cmpd="sng">
            <a:solidFill>
              <a:srgbClr val="B7B7B7"/>
            </a:solidFill>
            <a:prstDash val="solid"/>
            <a:round/>
            <a:headEnd type="none" w="sm" len="sm"/>
            <a:tailEnd type="none" w="sm" len="sm"/>
          </a:ln>
        </p:spPr>
      </p:cxnSp>
      <p:cxnSp>
        <p:nvCxnSpPr>
          <p:cNvPr id="1391" name="Google Shape;1391;p45"/>
          <p:cNvCxnSpPr>
            <a:stCxn id="1388" idx="0"/>
            <a:endCxn id="1387" idx="3"/>
          </p:cNvCxnSpPr>
          <p:nvPr/>
        </p:nvCxnSpPr>
        <p:spPr>
          <a:xfrm rot="10800000" flipH="1">
            <a:off x="8148575" y="2920700"/>
            <a:ext cx="126900" cy="633000"/>
          </a:xfrm>
          <a:prstGeom prst="straightConnector1">
            <a:avLst/>
          </a:prstGeom>
          <a:noFill/>
          <a:ln w="28575" cap="flat" cmpd="sng">
            <a:solidFill>
              <a:srgbClr val="B7B7B7"/>
            </a:solidFill>
            <a:prstDash val="solid"/>
            <a:round/>
            <a:headEnd type="none" w="sm" len="sm"/>
            <a:tailEnd type="none" w="sm" len="sm"/>
          </a:ln>
        </p:spPr>
      </p:cxnSp>
      <p:sp>
        <p:nvSpPr>
          <p:cNvPr id="1392" name="Google Shape;1392;p45"/>
          <p:cNvSpPr/>
          <p:nvPr/>
        </p:nvSpPr>
        <p:spPr>
          <a:xfrm>
            <a:off x="7643525" y="35537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93" name="Google Shape;1393;p45"/>
          <p:cNvCxnSpPr>
            <a:stCxn id="1386" idx="5"/>
            <a:endCxn id="1392" idx="0"/>
          </p:cNvCxnSpPr>
          <p:nvPr/>
        </p:nvCxnSpPr>
        <p:spPr>
          <a:xfrm>
            <a:off x="7600012" y="2920712"/>
            <a:ext cx="135300" cy="633000"/>
          </a:xfrm>
          <a:prstGeom prst="straightConnector1">
            <a:avLst/>
          </a:prstGeom>
          <a:noFill/>
          <a:ln w="28575" cap="flat" cmpd="sng">
            <a:solidFill>
              <a:srgbClr val="B7B7B7"/>
            </a:solidFill>
            <a:prstDash val="solid"/>
            <a:round/>
            <a:headEnd type="none" w="sm" len="sm"/>
            <a:tailEnd type="none" w="sm" len="sm"/>
          </a:ln>
        </p:spPr>
      </p:cxnSp>
      <p:sp>
        <p:nvSpPr>
          <p:cNvPr id="1394" name="Google Shape;1394;p45"/>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5"/>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5"/>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97" name="Google Shape;1397;p45"/>
          <p:cNvCxnSpPr>
            <a:stCxn id="1394" idx="0"/>
            <a:endCxn id="1382"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398" name="Google Shape;1398;p45"/>
          <p:cNvCxnSpPr>
            <a:stCxn id="1382" idx="5"/>
            <a:endCxn id="1395"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399" name="Google Shape;1399;p45"/>
          <p:cNvCxnSpPr>
            <a:stCxn id="1396" idx="0"/>
            <a:endCxn id="1395"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400" name="Google Shape;1400;p45"/>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401" name="Google Shape;1401;p45"/>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1402" name="Google Shape;1402;p45"/>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403" name="Google Shape;1403;p45"/>
          <p:cNvCxnSpPr>
            <a:stCxn id="1381" idx="6"/>
            <a:endCxn id="1402"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404" name="Google Shape;1404;p45"/>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405" name="Google Shape;1405;p45"/>
          <p:cNvCxnSpPr>
            <a:stCxn id="1383" idx="6"/>
            <a:endCxn id="1404"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406" name="Google Shape;1406;p45"/>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407" name="Google Shape;1407;p45"/>
          <p:cNvCxnSpPr>
            <a:stCxn id="1387" idx="6"/>
            <a:endCxn id="1406"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408" name="Google Shape;1408;p45"/>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409" name="Google Shape;1409;p45"/>
          <p:cNvCxnSpPr>
            <a:stCxn id="1388" idx="6"/>
            <a:endCxn id="1408"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1410" name="Google Shape;1410;p45"/>
          <p:cNvSpPr txBox="1"/>
          <p:nvPr/>
        </p:nvSpPr>
        <p:spPr>
          <a:xfrm>
            <a:off x="168050" y="46925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get this little guy</a:t>
            </a:r>
            <a:endParaRPr sz="1400" b="0" i="0" u="none" strike="noStrike" cap="none">
              <a:solidFill>
                <a:srgbClr val="000000"/>
              </a:solidFill>
              <a:highlight>
                <a:srgbClr val="FFFF00"/>
              </a:highlight>
              <a:latin typeface="Arial"/>
              <a:ea typeface="Arial"/>
              <a:cs typeface="Arial"/>
              <a:sym typeface="Arial"/>
            </a:endParaRPr>
          </a:p>
        </p:txBody>
      </p:sp>
      <p:grpSp>
        <p:nvGrpSpPr>
          <p:cNvPr id="1411" name="Google Shape;1411;p45"/>
          <p:cNvGrpSpPr/>
          <p:nvPr/>
        </p:nvGrpSpPr>
        <p:grpSpPr>
          <a:xfrm>
            <a:off x="5833097" y="3890161"/>
            <a:ext cx="3292014" cy="1201739"/>
            <a:chOff x="1917150" y="3703800"/>
            <a:chExt cx="5309701" cy="1354225"/>
          </a:xfrm>
        </p:grpSpPr>
        <p:pic>
          <p:nvPicPr>
            <p:cNvPr id="1412" name="Google Shape;1412;p4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413" name="Google Shape;1413;p4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We are now in the y-splitting plane. wat do</a:t>
              </a:r>
              <a:endParaRPr sz="1400" b="0" i="0" u="none" strike="noStrike" cap="none">
                <a:solidFill>
                  <a:srgbClr val="000000"/>
                </a:solidFill>
                <a:latin typeface="Consolas"/>
                <a:ea typeface="Consolas"/>
                <a:cs typeface="Consolas"/>
                <a:sym typeface="Consolas"/>
              </a:endParaRPr>
            </a:p>
          </p:txBody>
        </p:sp>
        <p:sp>
          <p:nvSpPr>
            <p:cNvPr id="1414" name="Google Shape;1414;p45"/>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findMinX</a:t>
              </a:r>
              <a:endParaRPr sz="1400" b="0" i="0" u="none" strike="noStrike" cap="none">
                <a:solidFill>
                  <a:srgbClr val="000000"/>
                </a:solidFill>
                <a:latin typeface="Consolas"/>
                <a:ea typeface="Consolas"/>
                <a:cs typeface="Consolas"/>
                <a:sym typeface="Consolas"/>
              </a:endParaRPr>
            </a:p>
          </p:txBody>
        </p:sp>
      </p:grpSp>
      <p:sp>
        <p:nvSpPr>
          <p:cNvPr id="1415" name="Google Shape;1415;p45"/>
          <p:cNvSpPr/>
          <p:nvPr/>
        </p:nvSpPr>
        <p:spPr>
          <a:xfrm>
            <a:off x="6497813" y="1780350"/>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5"/>
          <p:cNvSpPr/>
          <p:nvPr/>
        </p:nvSpPr>
        <p:spPr>
          <a:xfrm>
            <a:off x="1118788" y="2459225"/>
            <a:ext cx="509100" cy="50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46"/>
          <p:cNvSpPr/>
          <p:nvPr/>
        </p:nvSpPr>
        <p:spPr>
          <a:xfrm>
            <a:off x="696200" y="12573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6"/>
          <p:cNvSpPr/>
          <p:nvPr/>
        </p:nvSpPr>
        <p:spPr>
          <a:xfrm>
            <a:off x="2157850" y="18946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6"/>
          <p:cNvSpPr/>
          <p:nvPr/>
        </p:nvSpPr>
        <p:spPr>
          <a:xfrm>
            <a:off x="1281550" y="2621975"/>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6"/>
          <p:cNvSpPr/>
          <p:nvPr/>
        </p:nvSpPr>
        <p:spPr>
          <a:xfrm>
            <a:off x="2992575" y="3169225"/>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6"/>
          <p:cNvSpPr/>
          <p:nvPr/>
        </p:nvSpPr>
        <p:spPr>
          <a:xfrm>
            <a:off x="4055925" y="21232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6"/>
          <p:cNvSpPr/>
          <p:nvPr/>
        </p:nvSpPr>
        <p:spPr>
          <a:xfrm>
            <a:off x="4828300" y="35918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6"/>
          <p:cNvSpPr/>
          <p:nvPr/>
        </p:nvSpPr>
        <p:spPr>
          <a:xfrm>
            <a:off x="4596250" y="153095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6"/>
          <p:cNvSpPr/>
          <p:nvPr/>
        </p:nvSpPr>
        <p:spPr>
          <a:xfrm>
            <a:off x="3685325" y="3997025"/>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6"/>
          <p:cNvSpPr/>
          <p:nvPr/>
        </p:nvSpPr>
        <p:spPr>
          <a:xfrm>
            <a:off x="3245400" y="969825"/>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6"/>
          <p:cNvSpPr/>
          <p:nvPr/>
        </p:nvSpPr>
        <p:spPr>
          <a:xfrm>
            <a:off x="983675" y="39139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1" name="Google Shape;1431;p46"/>
          <p:cNvCxnSpPr/>
          <p:nvPr/>
        </p:nvCxnSpPr>
        <p:spPr>
          <a:xfrm rot="10800000">
            <a:off x="3084375" y="-41675"/>
            <a:ext cx="0" cy="3210900"/>
          </a:xfrm>
          <a:prstGeom prst="straightConnector1">
            <a:avLst/>
          </a:prstGeom>
          <a:noFill/>
          <a:ln w="28575" cap="flat" cmpd="sng">
            <a:solidFill>
              <a:srgbClr val="B7B7B7"/>
            </a:solidFill>
            <a:prstDash val="dash"/>
            <a:round/>
            <a:headEnd type="none" w="sm" len="sm"/>
            <a:tailEnd type="none" w="sm" len="sm"/>
          </a:ln>
        </p:spPr>
      </p:cxnSp>
      <p:cxnSp>
        <p:nvCxnSpPr>
          <p:cNvPr id="1432" name="Google Shape;1432;p46"/>
          <p:cNvCxnSpPr>
            <a:stCxn id="1424" idx="4"/>
          </p:cNvCxnSpPr>
          <p:nvPr/>
        </p:nvCxnSpPr>
        <p:spPr>
          <a:xfrm>
            <a:off x="3084375" y="3352825"/>
            <a:ext cx="0" cy="1821900"/>
          </a:xfrm>
          <a:prstGeom prst="straightConnector1">
            <a:avLst/>
          </a:prstGeom>
          <a:noFill/>
          <a:ln w="28575" cap="flat" cmpd="sng">
            <a:solidFill>
              <a:srgbClr val="B7B7B7"/>
            </a:solidFill>
            <a:prstDash val="dash"/>
            <a:round/>
            <a:headEnd type="none" w="sm" len="sm"/>
            <a:tailEnd type="none" w="sm" len="sm"/>
          </a:ln>
        </p:spPr>
      </p:cxnSp>
      <p:cxnSp>
        <p:nvCxnSpPr>
          <p:cNvPr id="1433" name="Google Shape;1433;p46"/>
          <p:cNvCxnSpPr>
            <a:stCxn id="1423" idx="6"/>
          </p:cNvCxnSpPr>
          <p:nvPr/>
        </p:nvCxnSpPr>
        <p:spPr>
          <a:xfrm>
            <a:off x="1465150" y="2713775"/>
            <a:ext cx="1620900" cy="0"/>
          </a:xfrm>
          <a:prstGeom prst="straightConnector1">
            <a:avLst/>
          </a:prstGeom>
          <a:noFill/>
          <a:ln w="28575" cap="flat" cmpd="sng">
            <a:solidFill>
              <a:srgbClr val="B7B7B7"/>
            </a:solidFill>
            <a:prstDash val="dash"/>
            <a:round/>
            <a:headEnd type="none" w="sm" len="sm"/>
            <a:tailEnd type="none" w="sm" len="sm"/>
          </a:ln>
        </p:spPr>
      </p:cxnSp>
      <p:cxnSp>
        <p:nvCxnSpPr>
          <p:cNvPr id="1434" name="Google Shape;1434;p46"/>
          <p:cNvCxnSpPr>
            <a:stCxn id="1423" idx="2"/>
          </p:cNvCxnSpPr>
          <p:nvPr/>
        </p:nvCxnSpPr>
        <p:spPr>
          <a:xfrm rot="10800000">
            <a:off x="-62450" y="2713775"/>
            <a:ext cx="1344000" cy="0"/>
          </a:xfrm>
          <a:prstGeom prst="straightConnector1">
            <a:avLst/>
          </a:prstGeom>
          <a:noFill/>
          <a:ln w="28575" cap="flat" cmpd="sng">
            <a:solidFill>
              <a:srgbClr val="B7B7B7"/>
            </a:solidFill>
            <a:prstDash val="dash"/>
            <a:round/>
            <a:headEnd type="none" w="sm" len="sm"/>
            <a:tailEnd type="none" w="sm" len="sm"/>
          </a:ln>
        </p:spPr>
      </p:cxnSp>
      <p:cxnSp>
        <p:nvCxnSpPr>
          <p:cNvPr id="1435" name="Google Shape;1435;p46"/>
          <p:cNvCxnSpPr>
            <a:stCxn id="1430" idx="0"/>
          </p:cNvCxnSpPr>
          <p:nvPr/>
        </p:nvCxnSpPr>
        <p:spPr>
          <a:xfrm rot="10800000">
            <a:off x="1075475" y="2712100"/>
            <a:ext cx="0" cy="1201800"/>
          </a:xfrm>
          <a:prstGeom prst="straightConnector1">
            <a:avLst/>
          </a:prstGeom>
          <a:noFill/>
          <a:ln w="28575" cap="flat" cmpd="sng">
            <a:solidFill>
              <a:schemeClr val="dk2"/>
            </a:solidFill>
            <a:prstDash val="dash"/>
            <a:round/>
            <a:headEnd type="none" w="sm" len="sm"/>
            <a:tailEnd type="none" w="sm" len="sm"/>
          </a:ln>
        </p:spPr>
      </p:cxnSp>
      <p:cxnSp>
        <p:nvCxnSpPr>
          <p:cNvPr id="1436" name="Google Shape;1436;p46"/>
          <p:cNvCxnSpPr>
            <a:stCxn id="1430" idx="4"/>
          </p:cNvCxnSpPr>
          <p:nvPr/>
        </p:nvCxnSpPr>
        <p:spPr>
          <a:xfrm>
            <a:off x="1075475" y="4097500"/>
            <a:ext cx="0" cy="1066800"/>
          </a:xfrm>
          <a:prstGeom prst="straightConnector1">
            <a:avLst/>
          </a:prstGeom>
          <a:noFill/>
          <a:ln w="28575" cap="flat" cmpd="sng">
            <a:solidFill>
              <a:schemeClr val="dk2"/>
            </a:solidFill>
            <a:prstDash val="dash"/>
            <a:round/>
            <a:headEnd type="none" w="sm" len="sm"/>
            <a:tailEnd type="none" w="sm" len="sm"/>
          </a:ln>
        </p:spPr>
      </p:cxnSp>
      <p:cxnSp>
        <p:nvCxnSpPr>
          <p:cNvPr id="1437" name="Google Shape;1437;p46"/>
          <p:cNvCxnSpPr>
            <a:stCxn id="1422" idx="4"/>
          </p:cNvCxnSpPr>
          <p:nvPr/>
        </p:nvCxnSpPr>
        <p:spPr>
          <a:xfrm>
            <a:off x="2249650" y="2078200"/>
            <a:ext cx="0" cy="602700"/>
          </a:xfrm>
          <a:prstGeom prst="straightConnector1">
            <a:avLst/>
          </a:prstGeom>
          <a:noFill/>
          <a:ln w="28575" cap="flat" cmpd="sng">
            <a:solidFill>
              <a:schemeClr val="dk2"/>
            </a:solidFill>
            <a:prstDash val="dash"/>
            <a:round/>
            <a:headEnd type="none" w="sm" len="sm"/>
            <a:tailEnd type="none" w="sm" len="sm"/>
          </a:ln>
        </p:spPr>
      </p:cxnSp>
      <p:cxnSp>
        <p:nvCxnSpPr>
          <p:cNvPr id="1438" name="Google Shape;1438;p46"/>
          <p:cNvCxnSpPr>
            <a:stCxn id="1422" idx="0"/>
          </p:cNvCxnSpPr>
          <p:nvPr/>
        </p:nvCxnSpPr>
        <p:spPr>
          <a:xfrm rot="10800000">
            <a:off x="2249650" y="100"/>
            <a:ext cx="0" cy="1894500"/>
          </a:xfrm>
          <a:prstGeom prst="straightConnector1">
            <a:avLst/>
          </a:prstGeom>
          <a:noFill/>
          <a:ln w="28575" cap="flat" cmpd="sng">
            <a:solidFill>
              <a:schemeClr val="dk2"/>
            </a:solidFill>
            <a:prstDash val="dash"/>
            <a:round/>
            <a:headEnd type="none" w="sm" len="sm"/>
            <a:tailEnd type="none" w="sm" len="sm"/>
          </a:ln>
        </p:spPr>
      </p:cxnSp>
      <p:cxnSp>
        <p:nvCxnSpPr>
          <p:cNvPr id="1439" name="Google Shape;1439;p46"/>
          <p:cNvCxnSpPr>
            <a:stCxn id="1421" idx="6"/>
          </p:cNvCxnSpPr>
          <p:nvPr/>
        </p:nvCxnSpPr>
        <p:spPr>
          <a:xfrm>
            <a:off x="879800" y="1349100"/>
            <a:ext cx="1374900" cy="0"/>
          </a:xfrm>
          <a:prstGeom prst="straightConnector1">
            <a:avLst/>
          </a:prstGeom>
          <a:noFill/>
          <a:ln w="28575" cap="flat" cmpd="sng">
            <a:solidFill>
              <a:schemeClr val="dk2"/>
            </a:solidFill>
            <a:prstDash val="dash"/>
            <a:round/>
            <a:headEnd type="none" w="sm" len="sm"/>
            <a:tailEnd type="none" w="sm" len="sm"/>
          </a:ln>
        </p:spPr>
      </p:cxnSp>
      <p:cxnSp>
        <p:nvCxnSpPr>
          <p:cNvPr id="1440" name="Google Shape;1440;p46"/>
          <p:cNvCxnSpPr>
            <a:stCxn id="1421" idx="2"/>
          </p:cNvCxnSpPr>
          <p:nvPr/>
        </p:nvCxnSpPr>
        <p:spPr>
          <a:xfrm rot="10800000">
            <a:off x="-62500" y="1349100"/>
            <a:ext cx="758700" cy="0"/>
          </a:xfrm>
          <a:prstGeom prst="straightConnector1">
            <a:avLst/>
          </a:prstGeom>
          <a:noFill/>
          <a:ln w="28575" cap="flat" cmpd="sng">
            <a:solidFill>
              <a:schemeClr val="dk2"/>
            </a:solidFill>
            <a:prstDash val="dash"/>
            <a:round/>
            <a:headEnd type="none" w="sm" len="sm"/>
            <a:tailEnd type="none" w="sm" len="sm"/>
          </a:ln>
        </p:spPr>
      </p:cxnSp>
      <p:cxnSp>
        <p:nvCxnSpPr>
          <p:cNvPr id="1441" name="Google Shape;1441;p46"/>
          <p:cNvCxnSpPr>
            <a:stCxn id="1425" idx="2"/>
          </p:cNvCxnSpPr>
          <p:nvPr/>
        </p:nvCxnSpPr>
        <p:spPr>
          <a:xfrm rot="10800000">
            <a:off x="3075825" y="2215000"/>
            <a:ext cx="980100" cy="0"/>
          </a:xfrm>
          <a:prstGeom prst="straightConnector1">
            <a:avLst/>
          </a:prstGeom>
          <a:noFill/>
          <a:ln w="28575" cap="flat" cmpd="sng">
            <a:solidFill>
              <a:srgbClr val="B7B7B7"/>
            </a:solidFill>
            <a:prstDash val="dash"/>
            <a:round/>
            <a:headEnd type="none" w="sm" len="sm"/>
            <a:tailEnd type="none" w="sm" len="sm"/>
          </a:ln>
        </p:spPr>
      </p:cxnSp>
      <p:cxnSp>
        <p:nvCxnSpPr>
          <p:cNvPr id="1442" name="Google Shape;1442;p46"/>
          <p:cNvCxnSpPr>
            <a:stCxn id="1425" idx="6"/>
          </p:cNvCxnSpPr>
          <p:nvPr/>
        </p:nvCxnSpPr>
        <p:spPr>
          <a:xfrm>
            <a:off x="4239525" y="2215000"/>
            <a:ext cx="1475400" cy="0"/>
          </a:xfrm>
          <a:prstGeom prst="straightConnector1">
            <a:avLst/>
          </a:prstGeom>
          <a:noFill/>
          <a:ln w="28575" cap="flat" cmpd="sng">
            <a:solidFill>
              <a:srgbClr val="B7B7B7"/>
            </a:solidFill>
            <a:prstDash val="dash"/>
            <a:round/>
            <a:headEnd type="none" w="sm" len="sm"/>
            <a:tailEnd type="none" w="sm" len="sm"/>
          </a:ln>
        </p:spPr>
      </p:cxnSp>
      <p:cxnSp>
        <p:nvCxnSpPr>
          <p:cNvPr id="1443" name="Google Shape;1443;p46"/>
          <p:cNvCxnSpPr>
            <a:stCxn id="1428" idx="0"/>
          </p:cNvCxnSpPr>
          <p:nvPr/>
        </p:nvCxnSpPr>
        <p:spPr>
          <a:xfrm rot="10800000">
            <a:off x="3777125" y="2202725"/>
            <a:ext cx="0" cy="1794300"/>
          </a:xfrm>
          <a:prstGeom prst="straightConnector1">
            <a:avLst/>
          </a:prstGeom>
          <a:noFill/>
          <a:ln w="28575" cap="flat" cmpd="sng">
            <a:solidFill>
              <a:srgbClr val="B7B7B7"/>
            </a:solidFill>
            <a:prstDash val="dash"/>
            <a:round/>
            <a:headEnd type="none" w="sm" len="sm"/>
            <a:tailEnd type="none" w="sm" len="sm"/>
          </a:ln>
        </p:spPr>
      </p:cxnSp>
      <p:cxnSp>
        <p:nvCxnSpPr>
          <p:cNvPr id="1444" name="Google Shape;1444;p46"/>
          <p:cNvCxnSpPr>
            <a:stCxn id="1428" idx="4"/>
          </p:cNvCxnSpPr>
          <p:nvPr/>
        </p:nvCxnSpPr>
        <p:spPr>
          <a:xfrm>
            <a:off x="3777125" y="4180625"/>
            <a:ext cx="0" cy="973200"/>
          </a:xfrm>
          <a:prstGeom prst="straightConnector1">
            <a:avLst/>
          </a:prstGeom>
          <a:noFill/>
          <a:ln w="28575" cap="flat" cmpd="sng">
            <a:solidFill>
              <a:srgbClr val="B7B7B7"/>
            </a:solidFill>
            <a:prstDash val="dash"/>
            <a:round/>
            <a:headEnd type="none" w="sm" len="sm"/>
            <a:tailEnd type="none" w="sm" len="sm"/>
          </a:ln>
        </p:spPr>
      </p:cxnSp>
      <p:cxnSp>
        <p:nvCxnSpPr>
          <p:cNvPr id="1445" name="Google Shape;1445;p46"/>
          <p:cNvCxnSpPr>
            <a:stCxn id="1426" idx="2"/>
          </p:cNvCxnSpPr>
          <p:nvPr/>
        </p:nvCxnSpPr>
        <p:spPr>
          <a:xfrm rot="10800000">
            <a:off x="3761500" y="3683600"/>
            <a:ext cx="1066800" cy="0"/>
          </a:xfrm>
          <a:prstGeom prst="straightConnector1">
            <a:avLst/>
          </a:prstGeom>
          <a:noFill/>
          <a:ln w="28575" cap="flat" cmpd="sng">
            <a:solidFill>
              <a:srgbClr val="B7B7B7"/>
            </a:solidFill>
            <a:prstDash val="dash"/>
            <a:round/>
            <a:headEnd type="none" w="sm" len="sm"/>
            <a:tailEnd type="none" w="sm" len="sm"/>
          </a:ln>
        </p:spPr>
      </p:cxnSp>
      <p:cxnSp>
        <p:nvCxnSpPr>
          <p:cNvPr id="1446" name="Google Shape;1446;p46"/>
          <p:cNvCxnSpPr>
            <a:stCxn id="1426" idx="6"/>
          </p:cNvCxnSpPr>
          <p:nvPr/>
        </p:nvCxnSpPr>
        <p:spPr>
          <a:xfrm>
            <a:off x="5011900" y="3683600"/>
            <a:ext cx="713400" cy="0"/>
          </a:xfrm>
          <a:prstGeom prst="straightConnector1">
            <a:avLst/>
          </a:prstGeom>
          <a:noFill/>
          <a:ln w="28575" cap="flat" cmpd="sng">
            <a:solidFill>
              <a:srgbClr val="B7B7B7"/>
            </a:solidFill>
            <a:prstDash val="dash"/>
            <a:round/>
            <a:headEnd type="none" w="sm" len="sm"/>
            <a:tailEnd type="none" w="sm" len="sm"/>
          </a:ln>
        </p:spPr>
      </p:cxnSp>
      <p:cxnSp>
        <p:nvCxnSpPr>
          <p:cNvPr id="1447" name="Google Shape;1447;p46"/>
          <p:cNvCxnSpPr>
            <a:stCxn id="1427" idx="4"/>
          </p:cNvCxnSpPr>
          <p:nvPr/>
        </p:nvCxnSpPr>
        <p:spPr>
          <a:xfrm>
            <a:off x="4688050" y="1714550"/>
            <a:ext cx="0" cy="509100"/>
          </a:xfrm>
          <a:prstGeom prst="straightConnector1">
            <a:avLst/>
          </a:prstGeom>
          <a:noFill/>
          <a:ln w="28575" cap="flat" cmpd="sng">
            <a:solidFill>
              <a:srgbClr val="B7B7B7"/>
            </a:solidFill>
            <a:prstDash val="dash"/>
            <a:round/>
            <a:headEnd type="none" w="sm" len="sm"/>
            <a:tailEnd type="none" w="sm" len="sm"/>
          </a:ln>
        </p:spPr>
      </p:cxnSp>
      <p:cxnSp>
        <p:nvCxnSpPr>
          <p:cNvPr id="1448" name="Google Shape;1448;p46"/>
          <p:cNvCxnSpPr/>
          <p:nvPr/>
        </p:nvCxnSpPr>
        <p:spPr>
          <a:xfrm rot="10800000">
            <a:off x="4688050" y="10250"/>
            <a:ext cx="0" cy="1520700"/>
          </a:xfrm>
          <a:prstGeom prst="straightConnector1">
            <a:avLst/>
          </a:prstGeom>
          <a:noFill/>
          <a:ln w="28575" cap="flat" cmpd="sng">
            <a:solidFill>
              <a:srgbClr val="B7B7B7"/>
            </a:solidFill>
            <a:prstDash val="dash"/>
            <a:round/>
            <a:headEnd type="none" w="sm" len="sm"/>
            <a:tailEnd type="none" w="sm" len="sm"/>
          </a:ln>
        </p:spPr>
      </p:cxnSp>
      <p:cxnSp>
        <p:nvCxnSpPr>
          <p:cNvPr id="1449" name="Google Shape;1449;p46"/>
          <p:cNvCxnSpPr>
            <a:stCxn id="1429" idx="2"/>
          </p:cNvCxnSpPr>
          <p:nvPr/>
        </p:nvCxnSpPr>
        <p:spPr>
          <a:xfrm rot="10800000">
            <a:off x="3086100" y="1061625"/>
            <a:ext cx="159300" cy="0"/>
          </a:xfrm>
          <a:prstGeom prst="straightConnector1">
            <a:avLst/>
          </a:prstGeom>
          <a:noFill/>
          <a:ln w="28575" cap="flat" cmpd="sng">
            <a:solidFill>
              <a:srgbClr val="B7B7B7"/>
            </a:solidFill>
            <a:prstDash val="dash"/>
            <a:round/>
            <a:headEnd type="none" w="sm" len="sm"/>
            <a:tailEnd type="none" w="sm" len="sm"/>
          </a:ln>
        </p:spPr>
      </p:cxnSp>
      <p:cxnSp>
        <p:nvCxnSpPr>
          <p:cNvPr id="1450" name="Google Shape;1450;p46"/>
          <p:cNvCxnSpPr>
            <a:stCxn id="1429" idx="6"/>
          </p:cNvCxnSpPr>
          <p:nvPr/>
        </p:nvCxnSpPr>
        <p:spPr>
          <a:xfrm>
            <a:off x="3429000" y="1061625"/>
            <a:ext cx="1257300" cy="0"/>
          </a:xfrm>
          <a:prstGeom prst="straightConnector1">
            <a:avLst/>
          </a:prstGeom>
          <a:noFill/>
          <a:ln w="28575" cap="flat" cmpd="sng">
            <a:solidFill>
              <a:srgbClr val="B7B7B7"/>
            </a:solidFill>
            <a:prstDash val="dash"/>
            <a:round/>
            <a:headEnd type="none" w="sm" len="sm"/>
            <a:tailEnd type="none" w="sm" len="sm"/>
          </a:ln>
        </p:spPr>
      </p:cxnSp>
      <p:sp>
        <p:nvSpPr>
          <p:cNvPr id="1451" name="Google Shape;1451;p46"/>
          <p:cNvSpPr/>
          <p:nvPr/>
        </p:nvSpPr>
        <p:spPr>
          <a:xfrm>
            <a:off x="7219025" y="1257300"/>
            <a:ext cx="183600" cy="183600"/>
          </a:xfrm>
          <a:prstGeom prst="ellipse">
            <a:avLst/>
          </a:prstGeom>
          <a:solidFill>
            <a:srgbClr val="E6B8AF"/>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6"/>
          <p:cNvSpPr/>
          <p:nvPr/>
        </p:nvSpPr>
        <p:spPr>
          <a:xfrm>
            <a:off x="6644950" y="1943100"/>
            <a:ext cx="183600" cy="183600"/>
          </a:xfrm>
          <a:prstGeom prst="ellipse">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6"/>
          <p:cNvSpPr/>
          <p:nvPr/>
        </p:nvSpPr>
        <p:spPr>
          <a:xfrm>
            <a:off x="7800125" y="1943100"/>
            <a:ext cx="183600" cy="183600"/>
          </a:xfrm>
          <a:prstGeom prst="ellipse">
            <a:avLst/>
          </a:prstGeom>
          <a:solidFill>
            <a:srgbClr val="D0E0E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4" name="Google Shape;1454;p46"/>
          <p:cNvCxnSpPr>
            <a:stCxn id="1452" idx="0"/>
            <a:endCxn id="1451" idx="3"/>
          </p:cNvCxnSpPr>
          <p:nvPr/>
        </p:nvCxnSpPr>
        <p:spPr>
          <a:xfrm rot="10800000" flipH="1">
            <a:off x="6736750" y="1413900"/>
            <a:ext cx="509100" cy="529200"/>
          </a:xfrm>
          <a:prstGeom prst="straightConnector1">
            <a:avLst/>
          </a:prstGeom>
          <a:noFill/>
          <a:ln w="28575" cap="flat" cmpd="sng">
            <a:solidFill>
              <a:srgbClr val="B7B7B7"/>
            </a:solidFill>
            <a:prstDash val="solid"/>
            <a:round/>
            <a:headEnd type="none" w="sm" len="sm"/>
            <a:tailEnd type="none" w="sm" len="sm"/>
          </a:ln>
        </p:spPr>
      </p:cxnSp>
      <p:cxnSp>
        <p:nvCxnSpPr>
          <p:cNvPr id="1455" name="Google Shape;1455;p46"/>
          <p:cNvCxnSpPr>
            <a:stCxn id="1451" idx="5"/>
            <a:endCxn id="1453" idx="0"/>
          </p:cNvCxnSpPr>
          <p:nvPr/>
        </p:nvCxnSpPr>
        <p:spPr>
          <a:xfrm>
            <a:off x="7375737" y="1414012"/>
            <a:ext cx="516300" cy="529200"/>
          </a:xfrm>
          <a:prstGeom prst="straightConnector1">
            <a:avLst/>
          </a:prstGeom>
          <a:noFill/>
          <a:ln w="28575" cap="flat" cmpd="sng">
            <a:solidFill>
              <a:srgbClr val="B7B7B7"/>
            </a:solidFill>
            <a:prstDash val="solid"/>
            <a:round/>
            <a:headEnd type="none" w="sm" len="sm"/>
            <a:tailEnd type="none" w="sm" len="sm"/>
          </a:ln>
        </p:spPr>
      </p:cxnSp>
      <p:sp>
        <p:nvSpPr>
          <p:cNvPr id="1456" name="Google Shape;1456;p46"/>
          <p:cNvSpPr/>
          <p:nvPr/>
        </p:nvSpPr>
        <p:spPr>
          <a:xfrm>
            <a:off x="7443300" y="2764000"/>
            <a:ext cx="183600" cy="183600"/>
          </a:xfrm>
          <a:prstGeom prst="ellipse">
            <a:avLst/>
          </a:prstGeom>
          <a:solidFill>
            <a:srgbClr val="C9DAF8"/>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6"/>
          <p:cNvSpPr/>
          <p:nvPr/>
        </p:nvSpPr>
        <p:spPr>
          <a:xfrm>
            <a:off x="8248625" y="2764000"/>
            <a:ext cx="183600" cy="183600"/>
          </a:xfrm>
          <a:prstGeom prst="ellipse">
            <a:avLst/>
          </a:prstGeom>
          <a:solidFill>
            <a:srgbClr val="D9D2E9"/>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6"/>
          <p:cNvSpPr/>
          <p:nvPr/>
        </p:nvSpPr>
        <p:spPr>
          <a:xfrm>
            <a:off x="8056775" y="3553700"/>
            <a:ext cx="183600" cy="183600"/>
          </a:xfrm>
          <a:prstGeom prst="ellipse">
            <a:avLst/>
          </a:prstGeom>
          <a:solidFill>
            <a:srgbClr val="EAD1D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9" name="Google Shape;1459;p46"/>
          <p:cNvCxnSpPr>
            <a:stCxn id="1456" idx="0"/>
            <a:endCxn id="1453" idx="3"/>
          </p:cNvCxnSpPr>
          <p:nvPr/>
        </p:nvCxnSpPr>
        <p:spPr>
          <a:xfrm rot="10800000" flipH="1">
            <a:off x="7535100" y="2099800"/>
            <a:ext cx="291900" cy="664200"/>
          </a:xfrm>
          <a:prstGeom prst="straightConnector1">
            <a:avLst/>
          </a:prstGeom>
          <a:noFill/>
          <a:ln w="28575" cap="flat" cmpd="sng">
            <a:solidFill>
              <a:srgbClr val="B7B7B7"/>
            </a:solidFill>
            <a:prstDash val="solid"/>
            <a:round/>
            <a:headEnd type="none" w="sm" len="sm"/>
            <a:tailEnd type="none" w="sm" len="sm"/>
          </a:ln>
        </p:spPr>
      </p:cxnSp>
      <p:cxnSp>
        <p:nvCxnSpPr>
          <p:cNvPr id="1460" name="Google Shape;1460;p46"/>
          <p:cNvCxnSpPr>
            <a:endCxn id="1457" idx="0"/>
          </p:cNvCxnSpPr>
          <p:nvPr/>
        </p:nvCxnSpPr>
        <p:spPr>
          <a:xfrm>
            <a:off x="7956725" y="2054800"/>
            <a:ext cx="383700" cy="709200"/>
          </a:xfrm>
          <a:prstGeom prst="straightConnector1">
            <a:avLst/>
          </a:prstGeom>
          <a:noFill/>
          <a:ln w="28575" cap="flat" cmpd="sng">
            <a:solidFill>
              <a:srgbClr val="B7B7B7"/>
            </a:solidFill>
            <a:prstDash val="solid"/>
            <a:round/>
            <a:headEnd type="none" w="sm" len="sm"/>
            <a:tailEnd type="none" w="sm" len="sm"/>
          </a:ln>
        </p:spPr>
      </p:cxnSp>
      <p:cxnSp>
        <p:nvCxnSpPr>
          <p:cNvPr id="1461" name="Google Shape;1461;p46"/>
          <p:cNvCxnSpPr>
            <a:stCxn id="1458" idx="0"/>
            <a:endCxn id="1457" idx="3"/>
          </p:cNvCxnSpPr>
          <p:nvPr/>
        </p:nvCxnSpPr>
        <p:spPr>
          <a:xfrm rot="10800000" flipH="1">
            <a:off x="8148575" y="2920700"/>
            <a:ext cx="126900" cy="633000"/>
          </a:xfrm>
          <a:prstGeom prst="straightConnector1">
            <a:avLst/>
          </a:prstGeom>
          <a:noFill/>
          <a:ln w="28575" cap="flat" cmpd="sng">
            <a:solidFill>
              <a:srgbClr val="B7B7B7"/>
            </a:solidFill>
            <a:prstDash val="solid"/>
            <a:round/>
            <a:headEnd type="none" w="sm" len="sm"/>
            <a:tailEnd type="none" w="sm" len="sm"/>
          </a:ln>
        </p:spPr>
      </p:cxnSp>
      <p:sp>
        <p:nvSpPr>
          <p:cNvPr id="1462" name="Google Shape;1462;p46"/>
          <p:cNvSpPr/>
          <p:nvPr/>
        </p:nvSpPr>
        <p:spPr>
          <a:xfrm>
            <a:off x="7643525" y="3553700"/>
            <a:ext cx="183600" cy="183600"/>
          </a:xfrm>
          <a:prstGeom prst="ellipse">
            <a:avLst/>
          </a:prstGeom>
          <a:solidFill>
            <a:srgbClr val="CFE2F3"/>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63" name="Google Shape;1463;p46"/>
          <p:cNvCxnSpPr>
            <a:stCxn id="1456" idx="5"/>
            <a:endCxn id="1462" idx="0"/>
          </p:cNvCxnSpPr>
          <p:nvPr/>
        </p:nvCxnSpPr>
        <p:spPr>
          <a:xfrm>
            <a:off x="7600012" y="2920712"/>
            <a:ext cx="135300" cy="633000"/>
          </a:xfrm>
          <a:prstGeom prst="straightConnector1">
            <a:avLst/>
          </a:prstGeom>
          <a:noFill/>
          <a:ln w="28575" cap="flat" cmpd="sng">
            <a:solidFill>
              <a:srgbClr val="B7B7B7"/>
            </a:solidFill>
            <a:prstDash val="solid"/>
            <a:round/>
            <a:headEnd type="none" w="sm" len="sm"/>
            <a:tailEnd type="none" w="sm" len="sm"/>
          </a:ln>
        </p:spPr>
      </p:cxnSp>
      <p:sp>
        <p:nvSpPr>
          <p:cNvPr id="1464" name="Google Shape;1464;p46"/>
          <p:cNvSpPr/>
          <p:nvPr/>
        </p:nvSpPr>
        <p:spPr>
          <a:xfrm>
            <a:off x="6192488" y="2764000"/>
            <a:ext cx="183600" cy="183600"/>
          </a:xfrm>
          <a:prstGeom prst="ellipse">
            <a:avLst/>
          </a:prstGeom>
          <a:solidFill>
            <a:srgbClr val="FF99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6"/>
          <p:cNvSpPr/>
          <p:nvPr/>
        </p:nvSpPr>
        <p:spPr>
          <a:xfrm>
            <a:off x="6929875" y="2764000"/>
            <a:ext cx="183600" cy="183600"/>
          </a:xfrm>
          <a:prstGeom prst="ellipse">
            <a:avLst/>
          </a:prstGeom>
          <a:solidFill>
            <a:srgbClr val="FF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6"/>
          <p:cNvSpPr/>
          <p:nvPr/>
        </p:nvSpPr>
        <p:spPr>
          <a:xfrm>
            <a:off x="6755813" y="3553700"/>
            <a:ext cx="183600" cy="183600"/>
          </a:xfrm>
          <a:prstGeom prst="ellipse">
            <a:avLst/>
          </a:prstGeom>
          <a:solidFill>
            <a:srgbClr val="00FF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67" name="Google Shape;1467;p46"/>
          <p:cNvCxnSpPr>
            <a:stCxn id="1464" idx="0"/>
            <a:endCxn id="1452" idx="3"/>
          </p:cNvCxnSpPr>
          <p:nvPr/>
        </p:nvCxnSpPr>
        <p:spPr>
          <a:xfrm rot="10800000" flipH="1">
            <a:off x="6284288" y="2099800"/>
            <a:ext cx="387600" cy="664200"/>
          </a:xfrm>
          <a:prstGeom prst="straightConnector1">
            <a:avLst/>
          </a:prstGeom>
          <a:noFill/>
          <a:ln w="28575" cap="flat" cmpd="sng">
            <a:solidFill>
              <a:schemeClr val="dk2"/>
            </a:solidFill>
            <a:prstDash val="solid"/>
            <a:round/>
            <a:headEnd type="none" w="sm" len="sm"/>
            <a:tailEnd type="none" w="sm" len="sm"/>
          </a:ln>
        </p:spPr>
      </p:cxnSp>
      <p:cxnSp>
        <p:nvCxnSpPr>
          <p:cNvPr id="1468" name="Google Shape;1468;p46"/>
          <p:cNvCxnSpPr>
            <a:stCxn id="1452" idx="5"/>
            <a:endCxn id="1465" idx="0"/>
          </p:cNvCxnSpPr>
          <p:nvPr/>
        </p:nvCxnSpPr>
        <p:spPr>
          <a:xfrm>
            <a:off x="6801662" y="2099812"/>
            <a:ext cx="219900" cy="664200"/>
          </a:xfrm>
          <a:prstGeom prst="straightConnector1">
            <a:avLst/>
          </a:prstGeom>
          <a:noFill/>
          <a:ln w="28575" cap="flat" cmpd="sng">
            <a:solidFill>
              <a:schemeClr val="dk2"/>
            </a:solidFill>
            <a:prstDash val="solid"/>
            <a:round/>
            <a:headEnd type="none" w="sm" len="sm"/>
            <a:tailEnd type="none" w="sm" len="sm"/>
          </a:ln>
        </p:spPr>
      </p:cxnSp>
      <p:cxnSp>
        <p:nvCxnSpPr>
          <p:cNvPr id="1469" name="Google Shape;1469;p46"/>
          <p:cNvCxnSpPr>
            <a:stCxn id="1466" idx="0"/>
            <a:endCxn id="1465" idx="3"/>
          </p:cNvCxnSpPr>
          <p:nvPr/>
        </p:nvCxnSpPr>
        <p:spPr>
          <a:xfrm rot="10800000" flipH="1">
            <a:off x="6847613" y="2920700"/>
            <a:ext cx="109200" cy="633000"/>
          </a:xfrm>
          <a:prstGeom prst="straightConnector1">
            <a:avLst/>
          </a:prstGeom>
          <a:noFill/>
          <a:ln w="28575" cap="flat" cmpd="sng">
            <a:solidFill>
              <a:schemeClr val="dk2"/>
            </a:solidFill>
            <a:prstDash val="solid"/>
            <a:round/>
            <a:headEnd type="none" w="sm" len="sm"/>
            <a:tailEnd type="none" w="sm" len="sm"/>
          </a:ln>
        </p:spPr>
      </p:cxnSp>
      <p:cxnSp>
        <p:nvCxnSpPr>
          <p:cNvPr id="1470" name="Google Shape;1470;p46"/>
          <p:cNvCxnSpPr/>
          <p:nvPr/>
        </p:nvCxnSpPr>
        <p:spPr>
          <a:xfrm>
            <a:off x="5704600" y="2375"/>
            <a:ext cx="0" cy="5127000"/>
          </a:xfrm>
          <a:prstGeom prst="straightConnector1">
            <a:avLst/>
          </a:prstGeom>
          <a:noFill/>
          <a:ln w="76200" cap="flat" cmpd="sng">
            <a:solidFill>
              <a:schemeClr val="dk2"/>
            </a:solidFill>
            <a:prstDash val="solid"/>
            <a:round/>
            <a:headEnd type="none" w="sm" len="sm"/>
            <a:tailEnd type="none" w="sm" len="sm"/>
          </a:ln>
        </p:spPr>
      </p:cxnSp>
      <p:sp>
        <p:nvSpPr>
          <p:cNvPr id="1471" name="Google Shape;1471;p46"/>
          <p:cNvSpPr txBox="1"/>
          <p:nvPr/>
        </p:nvSpPr>
        <p:spPr>
          <a:xfrm>
            <a:off x="5896200" y="-39500"/>
            <a:ext cx="3161400" cy="3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Arial"/>
                <a:ea typeface="Arial"/>
                <a:cs typeface="Arial"/>
                <a:sym typeface="Arial"/>
              </a:rPr>
              <a:t>Credits to Matthew for this slide</a:t>
            </a:r>
            <a:endParaRPr sz="1400" b="0" i="0" u="none" strike="noStrike" cap="none">
              <a:solidFill>
                <a:srgbClr val="666666"/>
              </a:solidFill>
              <a:latin typeface="Arial"/>
              <a:ea typeface="Arial"/>
              <a:cs typeface="Arial"/>
              <a:sym typeface="Arial"/>
            </a:endParaRPr>
          </a:p>
        </p:txBody>
      </p:sp>
      <p:sp>
        <p:nvSpPr>
          <p:cNvPr id="1472" name="Google Shape;1472;p46"/>
          <p:cNvSpPr txBox="1"/>
          <p:nvPr/>
        </p:nvSpPr>
        <p:spPr>
          <a:xfrm>
            <a:off x="8856425" y="11671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473" name="Google Shape;1473;p46"/>
          <p:cNvCxnSpPr>
            <a:stCxn id="1451" idx="6"/>
            <a:endCxn id="1472" idx="1"/>
          </p:cNvCxnSpPr>
          <p:nvPr/>
        </p:nvCxnSpPr>
        <p:spPr>
          <a:xfrm>
            <a:off x="7402625" y="1349100"/>
            <a:ext cx="1453800" cy="0"/>
          </a:xfrm>
          <a:prstGeom prst="straightConnector1">
            <a:avLst/>
          </a:prstGeom>
          <a:noFill/>
          <a:ln w="28575" cap="flat" cmpd="sng">
            <a:solidFill>
              <a:schemeClr val="dk2"/>
            </a:solidFill>
            <a:prstDash val="dash"/>
            <a:round/>
            <a:headEnd type="none" w="sm" len="sm"/>
            <a:tailEnd type="none" w="sm" len="sm"/>
          </a:ln>
        </p:spPr>
      </p:cxnSp>
      <p:sp>
        <p:nvSpPr>
          <p:cNvPr id="1474" name="Google Shape;1474;p46"/>
          <p:cNvSpPr txBox="1"/>
          <p:nvPr/>
        </p:nvSpPr>
        <p:spPr>
          <a:xfrm>
            <a:off x="8856425" y="18529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475" name="Google Shape;1475;p46"/>
          <p:cNvCxnSpPr>
            <a:stCxn id="1453" idx="6"/>
            <a:endCxn id="1474" idx="1"/>
          </p:cNvCxnSpPr>
          <p:nvPr/>
        </p:nvCxnSpPr>
        <p:spPr>
          <a:xfrm>
            <a:off x="7983725" y="2034900"/>
            <a:ext cx="872700" cy="0"/>
          </a:xfrm>
          <a:prstGeom prst="straightConnector1">
            <a:avLst/>
          </a:prstGeom>
          <a:noFill/>
          <a:ln w="28575" cap="flat" cmpd="sng">
            <a:solidFill>
              <a:schemeClr val="dk2"/>
            </a:solidFill>
            <a:prstDash val="dash"/>
            <a:round/>
            <a:headEnd type="none" w="sm" len="sm"/>
            <a:tailEnd type="none" w="sm" len="sm"/>
          </a:ln>
        </p:spPr>
      </p:cxnSp>
      <p:sp>
        <p:nvSpPr>
          <p:cNvPr id="1476" name="Google Shape;1476;p46"/>
          <p:cNvSpPr txBox="1"/>
          <p:nvPr/>
        </p:nvSpPr>
        <p:spPr>
          <a:xfrm>
            <a:off x="8853850" y="26738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cxnSp>
        <p:nvCxnSpPr>
          <p:cNvPr id="1477" name="Google Shape;1477;p46"/>
          <p:cNvCxnSpPr>
            <a:stCxn id="1457" idx="6"/>
            <a:endCxn id="1476" idx="1"/>
          </p:cNvCxnSpPr>
          <p:nvPr/>
        </p:nvCxnSpPr>
        <p:spPr>
          <a:xfrm>
            <a:off x="8432225" y="2855800"/>
            <a:ext cx="421500" cy="0"/>
          </a:xfrm>
          <a:prstGeom prst="straightConnector1">
            <a:avLst/>
          </a:prstGeom>
          <a:noFill/>
          <a:ln w="28575" cap="flat" cmpd="sng">
            <a:solidFill>
              <a:schemeClr val="dk2"/>
            </a:solidFill>
            <a:prstDash val="dash"/>
            <a:round/>
            <a:headEnd type="none" w="sm" len="sm"/>
            <a:tailEnd type="none" w="sm" len="sm"/>
          </a:ln>
        </p:spPr>
      </p:cxnSp>
      <p:sp>
        <p:nvSpPr>
          <p:cNvPr id="1478" name="Google Shape;1478;p46"/>
          <p:cNvSpPr txBox="1"/>
          <p:nvPr/>
        </p:nvSpPr>
        <p:spPr>
          <a:xfrm>
            <a:off x="8866950" y="3463550"/>
            <a:ext cx="291900" cy="3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1479" name="Google Shape;1479;p46"/>
          <p:cNvCxnSpPr>
            <a:stCxn id="1458" idx="6"/>
            <a:endCxn id="1478" idx="1"/>
          </p:cNvCxnSpPr>
          <p:nvPr/>
        </p:nvCxnSpPr>
        <p:spPr>
          <a:xfrm>
            <a:off x="8240375" y="3645500"/>
            <a:ext cx="626700" cy="0"/>
          </a:xfrm>
          <a:prstGeom prst="straightConnector1">
            <a:avLst/>
          </a:prstGeom>
          <a:noFill/>
          <a:ln w="28575" cap="flat" cmpd="sng">
            <a:solidFill>
              <a:schemeClr val="dk2"/>
            </a:solidFill>
            <a:prstDash val="dash"/>
            <a:round/>
            <a:headEnd type="none" w="sm" len="sm"/>
            <a:tailEnd type="none" w="sm" len="sm"/>
          </a:ln>
        </p:spPr>
      </p:cxnSp>
      <p:sp>
        <p:nvSpPr>
          <p:cNvPr id="1480" name="Google Shape;1480;p46"/>
          <p:cNvSpPr txBox="1"/>
          <p:nvPr/>
        </p:nvSpPr>
        <p:spPr>
          <a:xfrm>
            <a:off x="168050" y="469250"/>
            <a:ext cx="1475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FFFF00"/>
                </a:highlight>
                <a:latin typeface="Arial"/>
                <a:ea typeface="Arial"/>
                <a:cs typeface="Arial"/>
                <a:sym typeface="Arial"/>
              </a:rPr>
              <a:t>I want to get this little guy</a:t>
            </a:r>
            <a:endParaRPr sz="1400" b="0" i="0" u="none" strike="noStrike" cap="none">
              <a:solidFill>
                <a:srgbClr val="000000"/>
              </a:solidFill>
              <a:highlight>
                <a:srgbClr val="FFFF00"/>
              </a:highlight>
              <a:latin typeface="Arial"/>
              <a:ea typeface="Arial"/>
              <a:cs typeface="Arial"/>
              <a:sym typeface="Arial"/>
            </a:endParaRPr>
          </a:p>
        </p:txBody>
      </p:sp>
      <p:grpSp>
        <p:nvGrpSpPr>
          <p:cNvPr id="1481" name="Google Shape;1481;p46"/>
          <p:cNvGrpSpPr/>
          <p:nvPr/>
        </p:nvGrpSpPr>
        <p:grpSpPr>
          <a:xfrm>
            <a:off x="5833097" y="3890161"/>
            <a:ext cx="3292014" cy="1201739"/>
            <a:chOff x="1917150" y="3703800"/>
            <a:chExt cx="5309701" cy="1354225"/>
          </a:xfrm>
        </p:grpSpPr>
        <p:pic>
          <p:nvPicPr>
            <p:cNvPr id="1482" name="Google Shape;1482;p4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483" name="Google Shape;1483;p4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No choice but to go to both trees! No info about x-coord</a:t>
              </a:r>
              <a:endParaRPr sz="1400" b="0" i="0" u="none" strike="noStrike" cap="none">
                <a:solidFill>
                  <a:srgbClr val="000000"/>
                </a:solidFill>
                <a:latin typeface="Consolas"/>
                <a:ea typeface="Consolas"/>
                <a:cs typeface="Consolas"/>
                <a:sym typeface="Consolas"/>
              </a:endParaRPr>
            </a:p>
          </p:txBody>
        </p:sp>
        <p:sp>
          <p:nvSpPr>
            <p:cNvPr id="1484" name="Google Shape;1484;p46"/>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findMinX</a:t>
              </a:r>
              <a:endParaRPr sz="1400" b="0" i="0" u="none" strike="noStrike" cap="none">
                <a:solidFill>
                  <a:srgbClr val="000000"/>
                </a:solidFill>
                <a:latin typeface="Consolas"/>
                <a:ea typeface="Consolas"/>
                <a:cs typeface="Consolas"/>
                <a:sym typeface="Consolas"/>
              </a:endParaRPr>
            </a:p>
          </p:txBody>
        </p:sp>
      </p:grpSp>
      <p:sp>
        <p:nvSpPr>
          <p:cNvPr id="1485" name="Google Shape;1485;p46"/>
          <p:cNvSpPr/>
          <p:nvPr/>
        </p:nvSpPr>
        <p:spPr>
          <a:xfrm>
            <a:off x="5958925" y="2371022"/>
            <a:ext cx="516299" cy="799184"/>
          </a:xfrm>
          <a:custGeom>
            <a:avLst/>
            <a:gdLst/>
            <a:ahLst/>
            <a:cxnLst/>
            <a:rect l="l" t="t" r="r" b="b"/>
            <a:pathLst>
              <a:path w="22017" h="49173" extrusionOk="0">
                <a:moveTo>
                  <a:pt x="19571" y="146"/>
                </a:moveTo>
                <a:cubicBezTo>
                  <a:pt x="16309" y="-1025"/>
                  <a:pt x="0" y="31593"/>
                  <a:pt x="0" y="39287"/>
                </a:cubicBezTo>
                <a:cubicBezTo>
                  <a:pt x="0" y="46981"/>
                  <a:pt x="16309" y="52836"/>
                  <a:pt x="19571" y="46312"/>
                </a:cubicBezTo>
                <a:cubicBezTo>
                  <a:pt x="22833" y="39789"/>
                  <a:pt x="22833" y="1317"/>
                  <a:pt x="19571" y="146"/>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6559275" y="2534126"/>
            <a:ext cx="872669" cy="1307781"/>
          </a:xfrm>
          <a:custGeom>
            <a:avLst/>
            <a:gdLst/>
            <a:ahLst/>
            <a:cxnLst/>
            <a:rect l="l" t="t" r="r" b="b"/>
            <a:pathLst>
              <a:path w="32962" h="46404" extrusionOk="0">
                <a:moveTo>
                  <a:pt x="13622" y="115"/>
                </a:moveTo>
                <a:cubicBezTo>
                  <a:pt x="8270" y="-805"/>
                  <a:pt x="-2603" y="30559"/>
                  <a:pt x="575" y="37751"/>
                </a:cubicBezTo>
                <a:cubicBezTo>
                  <a:pt x="3753" y="44944"/>
                  <a:pt x="30516" y="49543"/>
                  <a:pt x="32690" y="43270"/>
                </a:cubicBezTo>
                <a:cubicBezTo>
                  <a:pt x="34865" y="36997"/>
                  <a:pt x="18975" y="1035"/>
                  <a:pt x="13622" y="115"/>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kd-Trees</a:t>
            </a:r>
            <a:endParaRPr/>
          </a:p>
        </p:txBody>
      </p:sp>
      <p:sp>
        <p:nvSpPr>
          <p:cNvPr id="1492" name="Google Shape;1492;p47"/>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What’s the recurrence relation?</a:t>
            </a:r>
            <a:endParaRPr/>
          </a:p>
          <a:p>
            <a:pPr marL="0" lvl="0" indent="0" algn="l" rtl="0">
              <a:lnSpc>
                <a:spcPct val="115000"/>
              </a:lnSpc>
              <a:spcBef>
                <a:spcPts val="1200"/>
              </a:spcBef>
              <a:spcAft>
                <a:spcPts val="0"/>
              </a:spcAft>
              <a:buSzPts val="1800"/>
              <a:buNone/>
            </a:pPr>
            <a:endParaRPr>
              <a:latin typeface="Roboto"/>
              <a:ea typeface="Roboto"/>
              <a:cs typeface="Roboto"/>
              <a:sym typeface="Roboto"/>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4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kd-Trees</a:t>
            </a:r>
            <a:endParaRPr/>
          </a:p>
        </p:txBody>
      </p:sp>
      <p:sp>
        <p:nvSpPr>
          <p:cNvPr id="1498" name="Google Shape;1498;p48"/>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What’s the recurrence relation?</a:t>
            </a:r>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T(n) = 2T(n / 4) + O(1)</a:t>
            </a:r>
            <a:endParaRPr>
              <a:latin typeface="Roboto"/>
              <a:ea typeface="Roboto"/>
              <a:cs typeface="Roboto"/>
              <a:sym typeface="Roboto"/>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n / 4</a:t>
            </a:r>
            <a:r>
              <a:rPr lang="en">
                <a:latin typeface="Roboto"/>
                <a:ea typeface="Roboto"/>
                <a:cs typeface="Roboto"/>
                <a:sym typeface="Roboto"/>
              </a:rPr>
              <a:t> </a:t>
            </a:r>
            <a:r>
              <a:rPr lang="en"/>
              <a:t>because we explore the subtree 2 levels down. </a:t>
            </a:r>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2T(n / 4)</a:t>
            </a:r>
            <a:r>
              <a:rPr lang="en">
                <a:latin typeface="Roboto"/>
                <a:ea typeface="Roboto"/>
                <a:cs typeface="Roboto"/>
                <a:sym typeface="Roboto"/>
              </a:rPr>
              <a:t> </a:t>
            </a:r>
            <a:r>
              <a:rPr lang="en"/>
              <a:t>because during the y-split, we have to explore both trees.</a:t>
            </a:r>
            <a:endParaRPr/>
          </a:p>
          <a:p>
            <a:pPr marL="0" lvl="0" indent="0" algn="l" rtl="0">
              <a:lnSpc>
                <a:spcPct val="115000"/>
              </a:lnSpc>
              <a:spcBef>
                <a:spcPts val="1200"/>
              </a:spcBef>
              <a:spcAft>
                <a:spcPts val="0"/>
              </a:spcAft>
              <a:buSzPts val="1800"/>
              <a:buNone/>
            </a:pPr>
            <a:endParaRPr>
              <a:latin typeface="Roboto"/>
              <a:ea typeface="Roboto"/>
              <a:cs typeface="Roboto"/>
              <a:sym typeface="Roboto"/>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pic>
        <p:nvPicPr>
          <p:cNvPr id="1503" name="Google Shape;1503;p49"/>
          <p:cNvPicPr preferRelativeResize="0"/>
          <p:nvPr/>
        </p:nvPicPr>
        <p:blipFill rotWithShape="1">
          <a:blip r:embed="rId3">
            <a:alphaModFix/>
          </a:blip>
          <a:srcRect/>
          <a:stretch/>
        </p:blipFill>
        <p:spPr>
          <a:xfrm>
            <a:off x="0" y="618050"/>
            <a:ext cx="9144000" cy="3419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5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2c: kd-Trees</a:t>
            </a:r>
            <a:endParaRPr/>
          </a:p>
        </p:txBody>
      </p:sp>
      <p:sp>
        <p:nvSpPr>
          <p:cNvPr id="1509" name="Google Shape;1509;p50"/>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What’s the recurrence relation?</a:t>
            </a:r>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T(n) = 2T(n / 4) + O(1)</a:t>
            </a:r>
            <a:endParaRPr>
              <a:latin typeface="Roboto"/>
              <a:ea typeface="Roboto"/>
              <a:cs typeface="Roboto"/>
              <a:sym typeface="Roboto"/>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n / 4</a:t>
            </a:r>
            <a:r>
              <a:rPr lang="en">
                <a:latin typeface="Roboto"/>
                <a:ea typeface="Roboto"/>
                <a:cs typeface="Roboto"/>
                <a:sym typeface="Roboto"/>
              </a:rPr>
              <a:t> </a:t>
            </a:r>
            <a:r>
              <a:rPr lang="en"/>
              <a:t>because we explore the subtree 2 levels down. </a:t>
            </a:r>
            <a:endParaRPr/>
          </a:p>
          <a:p>
            <a:pPr marL="0" lvl="0" indent="0" algn="l" rtl="0">
              <a:lnSpc>
                <a:spcPct val="115000"/>
              </a:lnSpc>
              <a:spcBef>
                <a:spcPts val="1200"/>
              </a:spcBef>
              <a:spcAft>
                <a:spcPts val="0"/>
              </a:spcAft>
              <a:buSzPts val="1800"/>
              <a:buNone/>
            </a:pPr>
            <a:r>
              <a:rPr lang="en" i="1">
                <a:latin typeface="Roboto"/>
                <a:ea typeface="Roboto"/>
                <a:cs typeface="Roboto"/>
                <a:sym typeface="Roboto"/>
              </a:rPr>
              <a:t>2T(n / 4)</a:t>
            </a:r>
            <a:r>
              <a:rPr lang="en">
                <a:latin typeface="Roboto"/>
                <a:ea typeface="Roboto"/>
                <a:cs typeface="Roboto"/>
                <a:sym typeface="Roboto"/>
              </a:rPr>
              <a:t> </a:t>
            </a:r>
            <a:r>
              <a:rPr lang="en"/>
              <a:t>because during the y-split, we have to explore both trees.</a:t>
            </a:r>
            <a:endParaRPr/>
          </a:p>
          <a:p>
            <a:pPr marL="0" lvl="0" indent="0" algn="l" rtl="0">
              <a:lnSpc>
                <a:spcPct val="115000"/>
              </a:lnSpc>
              <a:spcBef>
                <a:spcPts val="1200"/>
              </a:spcBef>
              <a:spcAft>
                <a:spcPts val="0"/>
              </a:spcAft>
              <a:buSzPts val="1800"/>
              <a:buNone/>
            </a:pPr>
            <a:endParaRPr>
              <a:latin typeface="Roboto"/>
              <a:ea typeface="Roboto"/>
              <a:cs typeface="Roboto"/>
              <a:sym typeface="Roboto"/>
            </a:endParaRPr>
          </a:p>
          <a:p>
            <a:pPr marL="0" lvl="0" indent="0" algn="l" rtl="0">
              <a:lnSpc>
                <a:spcPct val="115000"/>
              </a:lnSpc>
              <a:spcBef>
                <a:spcPts val="1200"/>
              </a:spcBef>
              <a:spcAft>
                <a:spcPts val="0"/>
              </a:spcAft>
              <a:buSzPts val="1800"/>
              <a:buNone/>
            </a:pPr>
            <a:r>
              <a:rPr lang="en">
                <a:latin typeface="Roboto"/>
                <a:ea typeface="Roboto"/>
                <a:cs typeface="Roboto"/>
                <a:sym typeface="Roboto"/>
              </a:rPr>
              <a:t>Runtime: O(√n)</a:t>
            </a:r>
            <a:endParaRPr>
              <a:latin typeface="Roboto"/>
              <a:ea typeface="Roboto"/>
              <a:cs typeface="Roboto"/>
              <a:sym typeface="Roboto"/>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91" name="Google Shape;91;p6"/>
          <p:cNvSpPr txBox="1">
            <a:spLocks noGrp="1"/>
          </p:cNvSpPr>
          <p:nvPr>
            <p:ph type="body" idx="1"/>
          </p:nvPr>
        </p:nvSpPr>
        <p:spPr>
          <a:xfrm>
            <a:off x="857250" y="1384800"/>
            <a:ext cx="7517400" cy="35829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a:solidFill>
                  <a:schemeClr val="dk1"/>
                </a:solidFill>
              </a:rPr>
              <a:t>Discuss the trade-offs of using AVL and trie to store strings.</a:t>
            </a:r>
            <a:endParaRPr>
              <a:solidFill>
                <a:schemeClr val="dk1"/>
              </a:solidFill>
            </a:endParaRPr>
          </a:p>
          <a:p>
            <a:pPr marL="0" lvl="0" indent="0" algn="l" rtl="0">
              <a:lnSpc>
                <a:spcPct val="90000"/>
              </a:lnSpc>
              <a:spcBef>
                <a:spcPts val="1200"/>
              </a:spcBef>
              <a:spcAft>
                <a:spcPts val="1200"/>
              </a:spcAft>
              <a:buSzPts val="1400"/>
              <a:buNone/>
            </a:pPr>
            <a:r>
              <a:rPr lang="en">
                <a:solidFill>
                  <a:schemeClr val="dk1"/>
                </a:solidFill>
              </a:rPr>
              <a:t>Time complexity for insert, delete, and find a word with length L to a collection of N words: </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5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dirty="0"/>
              <a:t>Problem 3: Tries</a:t>
            </a:r>
            <a:endParaRPr dirty="0"/>
          </a:p>
        </p:txBody>
      </p:sp>
      <p:sp>
        <p:nvSpPr>
          <p:cNvPr id="1515" name="Google Shape;1515;p51"/>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ct val="129729"/>
              <a:buNone/>
            </a:pPr>
            <a:r>
              <a:rPr lang="en" sz="1500">
                <a:solidFill>
                  <a:schemeClr val="dk1"/>
                </a:solidFill>
              </a:rPr>
              <a:t>Coming up with a good name for your baby is hard. Imagine you want to build a data structure to help answer these types of questions. Your data structure should support the following operations: </a:t>
            </a:r>
            <a:endParaRPr sz="1200">
              <a:solidFill>
                <a:schemeClr val="dk1"/>
              </a:solidFill>
            </a:endParaRPr>
          </a:p>
          <a:p>
            <a:pPr marL="457200" lvl="0" indent="-310832" algn="l" rtl="0">
              <a:lnSpc>
                <a:spcPct val="115000"/>
              </a:lnSpc>
              <a:spcBef>
                <a:spcPts val="1200"/>
              </a:spcBef>
              <a:spcAft>
                <a:spcPts val="0"/>
              </a:spcAft>
              <a:buClr>
                <a:srgbClr val="595959"/>
              </a:buClr>
              <a:buSzPct val="100000"/>
              <a:buChar char="-"/>
            </a:pPr>
            <a:r>
              <a:rPr lang="en" sz="1400">
                <a:solidFill>
                  <a:srgbClr val="595959"/>
                </a:solidFill>
                <a:latin typeface="Consolas"/>
                <a:ea typeface="Consolas"/>
                <a:cs typeface="Consolas"/>
                <a:sym typeface="Consolas"/>
              </a:rPr>
              <a:t>insert(name, gender, count)</a:t>
            </a:r>
            <a:r>
              <a:rPr lang="en" sz="1400">
                <a:solidFill>
                  <a:srgbClr val="595959"/>
                </a:solidFill>
              </a:rPr>
              <a:t>: adds a name of a given gender, with a count of how many babies have that name.</a:t>
            </a:r>
            <a:endParaRPr sz="1400">
              <a:solidFill>
                <a:srgbClr val="595959"/>
              </a:solidFill>
            </a:endParaRPr>
          </a:p>
          <a:p>
            <a:pPr marL="457200" lvl="0" indent="-310832" algn="l" rtl="0">
              <a:lnSpc>
                <a:spcPct val="115000"/>
              </a:lnSpc>
              <a:spcBef>
                <a:spcPts val="0"/>
              </a:spcBef>
              <a:spcAft>
                <a:spcPts val="0"/>
              </a:spcAft>
              <a:buClr>
                <a:srgbClr val="595959"/>
              </a:buClr>
              <a:buSzPct val="100000"/>
              <a:buChar char="-"/>
            </a:pPr>
            <a:r>
              <a:rPr lang="en" sz="1400">
                <a:solidFill>
                  <a:srgbClr val="595959"/>
                </a:solidFill>
                <a:latin typeface="Consolas"/>
                <a:ea typeface="Consolas"/>
                <a:cs typeface="Consolas"/>
                <a:sym typeface="Consolas"/>
              </a:rPr>
              <a:t>countName(name, gender)</a:t>
            </a:r>
            <a:r>
              <a:rPr lang="en" sz="1400">
                <a:solidFill>
                  <a:srgbClr val="595959"/>
                </a:solidFill>
              </a:rPr>
              <a:t>: returns the number of babies with that name and gender.</a:t>
            </a:r>
            <a:endParaRPr sz="1400">
              <a:solidFill>
                <a:srgbClr val="595959"/>
              </a:solidFill>
            </a:endParaRPr>
          </a:p>
          <a:p>
            <a:pPr marL="457200" lvl="0" indent="-310832" algn="l" rtl="0">
              <a:lnSpc>
                <a:spcPct val="115000"/>
              </a:lnSpc>
              <a:spcBef>
                <a:spcPts val="0"/>
              </a:spcBef>
              <a:spcAft>
                <a:spcPts val="0"/>
              </a:spcAft>
              <a:buClr>
                <a:srgbClr val="595959"/>
              </a:buClr>
              <a:buSzPct val="100000"/>
              <a:buChar char="-"/>
            </a:pPr>
            <a:r>
              <a:rPr lang="en" sz="1400">
                <a:solidFill>
                  <a:srgbClr val="595959"/>
                </a:solidFill>
                <a:latin typeface="Consolas"/>
                <a:ea typeface="Consolas"/>
                <a:cs typeface="Consolas"/>
                <a:sym typeface="Consolas"/>
              </a:rPr>
              <a:t>countPrefix(prefix, gender)</a:t>
            </a:r>
            <a:r>
              <a:rPr lang="en" sz="1400">
                <a:solidFill>
                  <a:srgbClr val="595959"/>
                </a:solidFill>
              </a:rPr>
              <a:t>: returns the number of babies with that prefix of their name and gender.</a:t>
            </a:r>
            <a:endParaRPr sz="1400">
              <a:solidFill>
                <a:srgbClr val="595959"/>
              </a:solidFill>
            </a:endParaRPr>
          </a:p>
          <a:p>
            <a:pPr marL="457200" lvl="0" indent="-310832" algn="l" rtl="0">
              <a:lnSpc>
                <a:spcPct val="115000"/>
              </a:lnSpc>
              <a:spcBef>
                <a:spcPts val="0"/>
              </a:spcBef>
              <a:spcAft>
                <a:spcPts val="0"/>
              </a:spcAft>
              <a:buClr>
                <a:srgbClr val="595959"/>
              </a:buClr>
              <a:buSzPct val="100000"/>
              <a:buChar char="-"/>
            </a:pPr>
            <a:r>
              <a:rPr lang="en" sz="1400">
                <a:solidFill>
                  <a:srgbClr val="595959"/>
                </a:solidFill>
                <a:latin typeface="Consolas"/>
                <a:ea typeface="Consolas"/>
                <a:cs typeface="Consolas"/>
                <a:sym typeface="Consolas"/>
              </a:rPr>
              <a:t>countBetween(begin, end, gender)</a:t>
            </a:r>
            <a:r>
              <a:rPr lang="en" sz="1400">
                <a:solidFill>
                  <a:srgbClr val="595959"/>
                </a:solidFill>
              </a:rPr>
              <a:t>: returns the number of babies with names that are lexicographically after begin and before end that have the proper gender. </a:t>
            </a:r>
            <a:br>
              <a:rPr lang="en" sz="1400">
                <a:solidFill>
                  <a:srgbClr val="595959"/>
                </a:solidFill>
              </a:rPr>
            </a:br>
            <a:endParaRPr sz="1400">
              <a:solidFill>
                <a:srgbClr val="595959"/>
              </a:solidFill>
            </a:endParaRPr>
          </a:p>
          <a:p>
            <a:pPr marL="0" lvl="0" indent="0" algn="l" rtl="0">
              <a:lnSpc>
                <a:spcPct val="115000"/>
              </a:lnSpc>
              <a:spcBef>
                <a:spcPts val="0"/>
              </a:spcBef>
              <a:spcAft>
                <a:spcPts val="0"/>
              </a:spcAft>
              <a:buSzPct val="176904"/>
              <a:buNone/>
            </a:pPr>
            <a:r>
              <a:rPr lang="en" sz="1100">
                <a:solidFill>
                  <a:schemeClr val="dk1"/>
                </a:solidFill>
              </a:rPr>
              <a:t>				</a:t>
            </a:r>
            <a:endParaRPr sz="1100">
              <a:solidFill>
                <a:schemeClr val="dk1"/>
              </a:solidFill>
            </a:endParaRPr>
          </a:p>
          <a:p>
            <a:pPr marL="0" lvl="0" indent="0" algn="l" rtl="0">
              <a:lnSpc>
                <a:spcPct val="115000"/>
              </a:lnSpc>
              <a:spcBef>
                <a:spcPts val="0"/>
              </a:spcBef>
              <a:spcAft>
                <a:spcPts val="0"/>
              </a:spcAft>
              <a:buSzPct val="176904"/>
              <a:buNone/>
            </a:pPr>
            <a:r>
              <a:rPr lang="en" sz="1100">
                <a:solidFill>
                  <a:schemeClr val="dk1"/>
                </a:solidFill>
              </a:rPr>
              <a:t>			</a:t>
            </a:r>
            <a:endParaRPr sz="1100">
              <a:solidFill>
                <a:schemeClr val="dk1"/>
              </a:solidFill>
            </a:endParaRPr>
          </a:p>
          <a:p>
            <a:pPr marL="0" lvl="0" indent="0" algn="l" rtl="0">
              <a:lnSpc>
                <a:spcPct val="115000"/>
              </a:lnSpc>
              <a:spcBef>
                <a:spcPts val="0"/>
              </a:spcBef>
              <a:spcAft>
                <a:spcPts val="0"/>
              </a:spcAft>
              <a:buSzPct val="176904"/>
              <a:buNone/>
            </a:pPr>
            <a:r>
              <a:rPr lang="en" sz="1100">
                <a:solidFill>
                  <a:schemeClr val="dk1"/>
                </a:solidFill>
              </a:rPr>
              <a:t>		</a:t>
            </a:r>
            <a:endParaRPr sz="1100">
              <a:solidFill>
                <a:schemeClr val="dk1"/>
              </a:solidFill>
            </a:endParaRPr>
          </a:p>
          <a:p>
            <a:pPr marL="0" lvl="0" indent="0" algn="l" rtl="0">
              <a:lnSpc>
                <a:spcPct val="115000"/>
              </a:lnSpc>
              <a:spcBef>
                <a:spcPts val="0"/>
              </a:spcBef>
              <a:spcAft>
                <a:spcPts val="0"/>
              </a:spcAft>
              <a:buSzPct val="176904"/>
              <a:buNone/>
            </a:pPr>
            <a:endParaRPr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52"/>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521" name="Google Shape;1521;p52"/>
          <p:cNvSpPr/>
          <p:nvPr/>
        </p:nvSpPr>
        <p:spPr>
          <a:xfrm>
            <a:off x="37316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22" name="Google Shape;1522;p52"/>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23" name="Google Shape;1523;p52"/>
          <p:cNvSpPr/>
          <p:nvPr/>
        </p:nvSpPr>
        <p:spPr>
          <a:xfrm>
            <a:off x="37316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24" name="Google Shape;1524;p52"/>
          <p:cNvSpPr/>
          <p:nvPr/>
        </p:nvSpPr>
        <p:spPr>
          <a:xfrm>
            <a:off x="26490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25" name="Google Shape;1525;p52"/>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26" name="Google Shape;1526;p52"/>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27" name="Google Shape;1527;p52"/>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28" name="Google Shape;1528;p52"/>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529" name="Google Shape;1529;p52"/>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30" name="Google Shape;1530;p52"/>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31" name="Google Shape;1531;p52"/>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32" name="Google Shape;1532;p52"/>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33" name="Google Shape;1533;p52"/>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534" name="Google Shape;1534;p52"/>
          <p:cNvCxnSpPr>
            <a:stCxn id="1520" idx="4"/>
            <a:endCxn id="1521"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535" name="Google Shape;1535;p52"/>
          <p:cNvCxnSpPr>
            <a:stCxn id="1520" idx="4"/>
            <a:endCxn id="1522"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536" name="Google Shape;1536;p52"/>
          <p:cNvCxnSpPr>
            <a:stCxn id="1521" idx="4"/>
            <a:endCxn id="1523"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537" name="Google Shape;1537;p52"/>
          <p:cNvCxnSpPr>
            <a:stCxn id="1522" idx="4"/>
            <a:endCxn id="1532"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538" name="Google Shape;1538;p52"/>
          <p:cNvCxnSpPr>
            <a:stCxn id="1532" idx="4"/>
            <a:endCxn id="1530"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539" name="Google Shape;1539;p52"/>
          <p:cNvCxnSpPr>
            <a:stCxn id="1532" idx="4"/>
            <a:endCxn id="1531"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540" name="Google Shape;1540;p52"/>
          <p:cNvCxnSpPr>
            <a:stCxn id="1523" idx="4"/>
            <a:endCxn id="1525"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541" name="Google Shape;1541;p52"/>
          <p:cNvCxnSpPr>
            <a:stCxn id="1523" idx="4"/>
            <a:endCxn id="1524"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542" name="Google Shape;1542;p52"/>
          <p:cNvCxnSpPr>
            <a:stCxn id="1524" idx="4"/>
            <a:endCxn id="1526"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543" name="Google Shape;1543;p52"/>
          <p:cNvCxnSpPr>
            <a:stCxn id="1524" idx="4"/>
            <a:endCxn id="1527"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544" name="Google Shape;1544;p52"/>
          <p:cNvCxnSpPr>
            <a:stCxn id="1524" idx="4"/>
            <a:endCxn id="1528"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545" name="Google Shape;1545;p52"/>
          <p:cNvCxnSpPr>
            <a:stCxn id="1525" idx="4"/>
            <a:endCxn id="1529"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grpSp>
        <p:nvGrpSpPr>
          <p:cNvPr id="1546" name="Google Shape;1546;p52"/>
          <p:cNvGrpSpPr/>
          <p:nvPr/>
        </p:nvGrpSpPr>
        <p:grpSpPr>
          <a:xfrm>
            <a:off x="5833097" y="3890161"/>
            <a:ext cx="3292014" cy="1201739"/>
            <a:chOff x="1917150" y="3703800"/>
            <a:chExt cx="5309701" cy="1354225"/>
          </a:xfrm>
        </p:grpSpPr>
        <p:pic>
          <p:nvPicPr>
            <p:cNvPr id="1547" name="Google Shape;1547;p5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48" name="Google Shape;1548;p5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What would be a useful augmentation? Maybe we start with the one at the leaves</a:t>
              </a:r>
              <a:endParaRPr sz="1400" b="0" i="0" u="none" strike="noStrike" cap="none">
                <a:solidFill>
                  <a:srgbClr val="000000"/>
                </a:solidFill>
                <a:latin typeface="Consolas"/>
                <a:ea typeface="Consolas"/>
                <a:cs typeface="Consolas"/>
                <a:sym typeface="Consolas"/>
              </a:endParaRPr>
            </a:p>
          </p:txBody>
        </p:sp>
        <p:sp>
          <p:nvSpPr>
            <p:cNvPr id="1549" name="Google Shape;1549;p52"/>
            <p:cNvSpPr/>
            <p:nvPr/>
          </p:nvSpPr>
          <p:spPr>
            <a:xfrm>
              <a:off x="3793675" y="3703800"/>
              <a:ext cx="15567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Augment</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53"/>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555" name="Google Shape;1555;p53"/>
          <p:cNvSpPr/>
          <p:nvPr/>
        </p:nvSpPr>
        <p:spPr>
          <a:xfrm>
            <a:off x="37316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56" name="Google Shape;1556;p53"/>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57" name="Google Shape;1557;p53"/>
          <p:cNvSpPr/>
          <p:nvPr/>
        </p:nvSpPr>
        <p:spPr>
          <a:xfrm>
            <a:off x="37316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58" name="Google Shape;1558;p53"/>
          <p:cNvSpPr/>
          <p:nvPr/>
        </p:nvSpPr>
        <p:spPr>
          <a:xfrm>
            <a:off x="26490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59" name="Google Shape;1559;p53"/>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60" name="Google Shape;1560;p53"/>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61" name="Google Shape;1561;p53"/>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62" name="Google Shape;1562;p53"/>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563" name="Google Shape;1563;p53"/>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64" name="Google Shape;1564;p53"/>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65" name="Google Shape;1565;p53"/>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66" name="Google Shape;1566;p53"/>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67" name="Google Shape;1567;p53"/>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568" name="Google Shape;1568;p53"/>
          <p:cNvCxnSpPr>
            <a:stCxn id="1554" idx="4"/>
            <a:endCxn id="1555"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569" name="Google Shape;1569;p53"/>
          <p:cNvCxnSpPr>
            <a:stCxn id="1554" idx="4"/>
            <a:endCxn id="1556"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570" name="Google Shape;1570;p53"/>
          <p:cNvCxnSpPr>
            <a:stCxn id="1555" idx="4"/>
            <a:endCxn id="1557"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571" name="Google Shape;1571;p53"/>
          <p:cNvCxnSpPr>
            <a:stCxn id="1556" idx="4"/>
            <a:endCxn id="1566"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572" name="Google Shape;1572;p53"/>
          <p:cNvCxnSpPr>
            <a:stCxn id="1566" idx="4"/>
            <a:endCxn id="1564"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573" name="Google Shape;1573;p53"/>
          <p:cNvCxnSpPr>
            <a:stCxn id="1566" idx="4"/>
            <a:endCxn id="1565"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574" name="Google Shape;1574;p53"/>
          <p:cNvCxnSpPr>
            <a:stCxn id="1557" idx="4"/>
            <a:endCxn id="1559"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575" name="Google Shape;1575;p53"/>
          <p:cNvCxnSpPr>
            <a:stCxn id="1557" idx="4"/>
            <a:endCxn id="1558"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576" name="Google Shape;1576;p53"/>
          <p:cNvCxnSpPr>
            <a:stCxn id="1558" idx="4"/>
            <a:endCxn id="1560"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577" name="Google Shape;1577;p53"/>
          <p:cNvCxnSpPr>
            <a:stCxn id="1558" idx="4"/>
            <a:endCxn id="1561"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578" name="Google Shape;1578;p53"/>
          <p:cNvCxnSpPr>
            <a:stCxn id="1558" idx="4"/>
            <a:endCxn id="1562"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579" name="Google Shape;1579;p53"/>
          <p:cNvCxnSpPr>
            <a:stCxn id="1559" idx="4"/>
            <a:endCxn id="1563"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580" name="Google Shape;1580;p53"/>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581" name="Google Shape;1581;p53"/>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582" name="Google Shape;1582;p53"/>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583" name="Google Shape;1583;p53"/>
          <p:cNvGrpSpPr/>
          <p:nvPr/>
        </p:nvGrpSpPr>
        <p:grpSpPr>
          <a:xfrm>
            <a:off x="5833097" y="3890150"/>
            <a:ext cx="3292014" cy="1201751"/>
            <a:chOff x="1917150" y="3703787"/>
            <a:chExt cx="5309701" cy="1354238"/>
          </a:xfrm>
        </p:grpSpPr>
        <p:pic>
          <p:nvPicPr>
            <p:cNvPr id="1584" name="Google Shape;1584;p53"/>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585" name="Google Shape;1585;p53"/>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Now when you search “aaaa”, “aaab”, “aaac”, you will get the exact count!</a:t>
              </a:r>
              <a:endParaRPr sz="1400" b="0" i="0" u="none" strike="noStrike" cap="none">
                <a:solidFill>
                  <a:srgbClr val="000000"/>
                </a:solidFill>
                <a:latin typeface="Consolas"/>
                <a:ea typeface="Consolas"/>
                <a:cs typeface="Consolas"/>
                <a:sym typeface="Consolas"/>
              </a:endParaRPr>
            </a:p>
          </p:txBody>
        </p:sp>
        <p:sp>
          <p:nvSpPr>
            <p:cNvPr id="1586" name="Google Shape;1586;p53"/>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countName</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54"/>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592" name="Google Shape;1592;p54"/>
          <p:cNvSpPr/>
          <p:nvPr/>
        </p:nvSpPr>
        <p:spPr>
          <a:xfrm>
            <a:off x="3731688" y="1549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93" name="Google Shape;1593;p54"/>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94" name="Google Shape;1594;p54"/>
          <p:cNvSpPr/>
          <p:nvPr/>
        </p:nvSpPr>
        <p:spPr>
          <a:xfrm>
            <a:off x="3731688" y="2252120"/>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95" name="Google Shape;1595;p54"/>
          <p:cNvSpPr/>
          <p:nvPr/>
        </p:nvSpPr>
        <p:spPr>
          <a:xfrm>
            <a:off x="2649063" y="313635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96" name="Google Shape;1596;p54"/>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97" name="Google Shape;1597;p54"/>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598" name="Google Shape;1598;p54"/>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599" name="Google Shape;1599;p54"/>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600" name="Google Shape;1600;p54"/>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01" name="Google Shape;1601;p54"/>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02" name="Google Shape;1602;p54"/>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03" name="Google Shape;1603;p54"/>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04" name="Google Shape;1604;p54"/>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605" name="Google Shape;1605;p54"/>
          <p:cNvCxnSpPr>
            <a:stCxn id="1591" idx="4"/>
            <a:endCxn id="1592"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606" name="Google Shape;1606;p54"/>
          <p:cNvCxnSpPr>
            <a:stCxn id="1591" idx="4"/>
            <a:endCxn id="1593"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607" name="Google Shape;1607;p54"/>
          <p:cNvCxnSpPr>
            <a:stCxn id="1592" idx="4"/>
            <a:endCxn id="1594"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08" name="Google Shape;1608;p54"/>
          <p:cNvCxnSpPr>
            <a:stCxn id="1593" idx="4"/>
            <a:endCxn id="1603"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09" name="Google Shape;1609;p54"/>
          <p:cNvCxnSpPr>
            <a:stCxn id="1603" idx="4"/>
            <a:endCxn id="1601"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610" name="Google Shape;1610;p54"/>
          <p:cNvCxnSpPr>
            <a:stCxn id="1603" idx="4"/>
            <a:endCxn id="1602"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611" name="Google Shape;1611;p54"/>
          <p:cNvCxnSpPr>
            <a:stCxn id="1594" idx="4"/>
            <a:endCxn id="1596"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612" name="Google Shape;1612;p54"/>
          <p:cNvCxnSpPr>
            <a:stCxn id="1594" idx="4"/>
            <a:endCxn id="1595"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613" name="Google Shape;1613;p54"/>
          <p:cNvCxnSpPr>
            <a:stCxn id="1595" idx="4"/>
            <a:endCxn id="1597"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14" name="Google Shape;1614;p54"/>
          <p:cNvCxnSpPr>
            <a:stCxn id="1595" idx="4"/>
            <a:endCxn id="1598"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615" name="Google Shape;1615;p54"/>
          <p:cNvCxnSpPr>
            <a:stCxn id="1595" idx="4"/>
            <a:endCxn id="1599"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16" name="Google Shape;1616;p54"/>
          <p:cNvCxnSpPr>
            <a:stCxn id="1596" idx="4"/>
            <a:endCxn id="1600"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617" name="Google Shape;1617;p54"/>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618" name="Google Shape;1618;p54"/>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619" name="Google Shape;1619;p54"/>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620" name="Google Shape;1620;p54"/>
          <p:cNvGrpSpPr/>
          <p:nvPr/>
        </p:nvGrpSpPr>
        <p:grpSpPr>
          <a:xfrm>
            <a:off x="5833097" y="3890150"/>
            <a:ext cx="3292014" cy="1201751"/>
            <a:chOff x="1917150" y="3703787"/>
            <a:chExt cx="5309701" cy="1354238"/>
          </a:xfrm>
        </p:grpSpPr>
        <p:pic>
          <p:nvPicPr>
            <p:cNvPr id="1621" name="Google Shape;1621;p54"/>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22" name="Google Shape;1622;p54"/>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How many names have the prefix aaa?</a:t>
              </a:r>
              <a:endParaRPr sz="1400" b="0" i="0" u="none" strike="noStrike" cap="none">
                <a:solidFill>
                  <a:srgbClr val="000000"/>
                </a:solidFill>
                <a:latin typeface="Consolas"/>
                <a:ea typeface="Consolas"/>
                <a:cs typeface="Consolas"/>
                <a:sym typeface="Consolas"/>
              </a:endParaRPr>
            </a:p>
          </p:txBody>
        </p:sp>
        <p:sp>
          <p:nvSpPr>
            <p:cNvPr id="1623" name="Google Shape;1623;p54"/>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countPrefix(“aaa”)</a:t>
              </a:r>
              <a:endParaRPr sz="1400" b="0" i="0" u="none" strike="noStrike" cap="none">
                <a:solidFill>
                  <a:srgbClr val="000000"/>
                </a:solidFill>
                <a:latin typeface="Consolas"/>
                <a:ea typeface="Consolas"/>
                <a:cs typeface="Consolas"/>
                <a:sym typeface="Consolas"/>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55"/>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629" name="Google Shape;1629;p55"/>
          <p:cNvSpPr/>
          <p:nvPr/>
        </p:nvSpPr>
        <p:spPr>
          <a:xfrm>
            <a:off x="3731688" y="1549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0" name="Google Shape;1630;p55"/>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31" name="Google Shape;1631;p55"/>
          <p:cNvSpPr/>
          <p:nvPr/>
        </p:nvSpPr>
        <p:spPr>
          <a:xfrm>
            <a:off x="3731688" y="2252120"/>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2" name="Google Shape;1632;p55"/>
          <p:cNvSpPr/>
          <p:nvPr/>
        </p:nvSpPr>
        <p:spPr>
          <a:xfrm>
            <a:off x="2649063" y="313635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3" name="Google Shape;1633;p55"/>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34" name="Google Shape;1634;p55"/>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5" name="Google Shape;1635;p55"/>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36" name="Google Shape;1636;p55"/>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637" name="Google Shape;1637;p55"/>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8" name="Google Shape;1638;p55"/>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39" name="Google Shape;1639;p55"/>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40" name="Google Shape;1640;p55"/>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41" name="Google Shape;1641;p55"/>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642" name="Google Shape;1642;p55"/>
          <p:cNvCxnSpPr>
            <a:stCxn id="1628" idx="4"/>
            <a:endCxn id="1629"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643" name="Google Shape;1643;p55"/>
          <p:cNvCxnSpPr>
            <a:stCxn id="1628" idx="4"/>
            <a:endCxn id="1630"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644" name="Google Shape;1644;p55"/>
          <p:cNvCxnSpPr>
            <a:stCxn id="1629" idx="4"/>
            <a:endCxn id="1631"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45" name="Google Shape;1645;p55"/>
          <p:cNvCxnSpPr>
            <a:stCxn id="1630" idx="4"/>
            <a:endCxn id="1640"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46" name="Google Shape;1646;p55"/>
          <p:cNvCxnSpPr>
            <a:stCxn id="1640" idx="4"/>
            <a:endCxn id="1638"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647" name="Google Shape;1647;p55"/>
          <p:cNvCxnSpPr>
            <a:stCxn id="1640" idx="4"/>
            <a:endCxn id="1639"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648" name="Google Shape;1648;p55"/>
          <p:cNvCxnSpPr>
            <a:stCxn id="1631" idx="4"/>
            <a:endCxn id="1633"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649" name="Google Shape;1649;p55"/>
          <p:cNvCxnSpPr>
            <a:stCxn id="1631" idx="4"/>
            <a:endCxn id="1632"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650" name="Google Shape;1650;p55"/>
          <p:cNvCxnSpPr>
            <a:stCxn id="1632" idx="4"/>
            <a:endCxn id="1634"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51" name="Google Shape;1651;p55"/>
          <p:cNvCxnSpPr>
            <a:stCxn id="1632" idx="4"/>
            <a:endCxn id="1635"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652" name="Google Shape;1652;p55"/>
          <p:cNvCxnSpPr>
            <a:stCxn id="1632" idx="4"/>
            <a:endCxn id="1636"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53" name="Google Shape;1653;p55"/>
          <p:cNvCxnSpPr>
            <a:stCxn id="1633" idx="4"/>
            <a:endCxn id="1637"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654" name="Google Shape;1654;p55"/>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655" name="Google Shape;1655;p55"/>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656" name="Google Shape;1656;p55"/>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657" name="Google Shape;1657;p55"/>
          <p:cNvGrpSpPr/>
          <p:nvPr/>
        </p:nvGrpSpPr>
        <p:grpSpPr>
          <a:xfrm>
            <a:off x="5833097" y="3890150"/>
            <a:ext cx="3292014" cy="1201751"/>
            <a:chOff x="1917150" y="3703787"/>
            <a:chExt cx="5309701" cy="1354238"/>
          </a:xfrm>
        </p:grpSpPr>
        <p:pic>
          <p:nvPicPr>
            <p:cNvPr id="1658" name="Google Shape;1658;p55"/>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59" name="Google Shape;1659;p55"/>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2 + 3 + 1 = 6 :D</a:t>
              </a:r>
              <a:endParaRPr sz="1400" b="0" i="0" u="none" strike="noStrike" cap="none">
                <a:solidFill>
                  <a:schemeClr val="dk1"/>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It’s the total of the children’s counts!</a:t>
              </a:r>
              <a:endParaRPr sz="1400" b="0" i="0" u="none" strike="noStrike" cap="none">
                <a:solidFill>
                  <a:schemeClr val="dk1"/>
                </a:solidFill>
                <a:latin typeface="Consolas"/>
                <a:ea typeface="Consolas"/>
                <a:cs typeface="Consolas"/>
                <a:sym typeface="Consolas"/>
              </a:endParaRPr>
            </a:p>
          </p:txBody>
        </p:sp>
        <p:sp>
          <p:nvSpPr>
            <p:cNvPr id="1660" name="Google Shape;1660;p55"/>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countPrefix(“aaa”)</a:t>
              </a:r>
              <a:endParaRPr sz="1400" b="0" i="0" u="none" strike="noStrike" cap="none">
                <a:solidFill>
                  <a:srgbClr val="000000"/>
                </a:solidFill>
                <a:latin typeface="Consolas"/>
                <a:ea typeface="Consolas"/>
                <a:cs typeface="Consolas"/>
                <a:sym typeface="Consolas"/>
              </a:endParaRPr>
            </a:p>
          </p:txBody>
        </p:sp>
      </p:grpSp>
      <p:sp>
        <p:nvSpPr>
          <p:cNvPr id="1661" name="Google Shape;1661;p55"/>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56"/>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667" name="Google Shape;1667;p56"/>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68" name="Google Shape;1668;p56"/>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69" name="Google Shape;1669;p56"/>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0" name="Google Shape;1670;p56"/>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1" name="Google Shape;1671;p56"/>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72" name="Google Shape;1672;p56"/>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3" name="Google Shape;1673;p56"/>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74" name="Google Shape;1674;p56"/>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675" name="Google Shape;1675;p56"/>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6" name="Google Shape;1676;p56"/>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7" name="Google Shape;1677;p56"/>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678" name="Google Shape;1678;p56"/>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679" name="Google Shape;1679;p56"/>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680" name="Google Shape;1680;p56"/>
          <p:cNvCxnSpPr>
            <a:stCxn id="1666" idx="4"/>
            <a:endCxn id="1667"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681" name="Google Shape;1681;p56"/>
          <p:cNvCxnSpPr>
            <a:stCxn id="1666" idx="4"/>
            <a:endCxn id="1668"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682" name="Google Shape;1682;p56"/>
          <p:cNvCxnSpPr>
            <a:stCxn id="1667" idx="4"/>
            <a:endCxn id="1669"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83" name="Google Shape;1683;p56"/>
          <p:cNvCxnSpPr>
            <a:stCxn id="1668" idx="4"/>
            <a:endCxn id="1678"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684" name="Google Shape;1684;p56"/>
          <p:cNvCxnSpPr>
            <a:stCxn id="1678" idx="4"/>
            <a:endCxn id="1676"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685" name="Google Shape;1685;p56"/>
          <p:cNvCxnSpPr>
            <a:stCxn id="1678" idx="4"/>
            <a:endCxn id="1677"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686" name="Google Shape;1686;p56"/>
          <p:cNvCxnSpPr>
            <a:stCxn id="1669" idx="4"/>
            <a:endCxn id="1671"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687" name="Google Shape;1687;p56"/>
          <p:cNvCxnSpPr>
            <a:stCxn id="1669" idx="4"/>
            <a:endCxn id="1670"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688" name="Google Shape;1688;p56"/>
          <p:cNvCxnSpPr>
            <a:stCxn id="1670" idx="4"/>
            <a:endCxn id="1672"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89" name="Google Shape;1689;p56"/>
          <p:cNvCxnSpPr>
            <a:stCxn id="1670" idx="4"/>
            <a:endCxn id="1673"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690" name="Google Shape;1690;p56"/>
          <p:cNvCxnSpPr>
            <a:stCxn id="1670" idx="4"/>
            <a:endCxn id="1674"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691" name="Google Shape;1691;p56"/>
          <p:cNvCxnSpPr>
            <a:stCxn id="1671" idx="4"/>
            <a:endCxn id="1675"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692" name="Google Shape;1692;p56"/>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693" name="Google Shape;1693;p56"/>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694" name="Google Shape;1694;p56"/>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695" name="Google Shape;1695;p56"/>
          <p:cNvGrpSpPr/>
          <p:nvPr/>
        </p:nvGrpSpPr>
        <p:grpSpPr>
          <a:xfrm>
            <a:off x="5833097" y="3890150"/>
            <a:ext cx="3292014" cy="1201751"/>
            <a:chOff x="1917150" y="3703787"/>
            <a:chExt cx="5309701" cy="1354238"/>
          </a:xfrm>
        </p:grpSpPr>
        <p:pic>
          <p:nvPicPr>
            <p:cNvPr id="1696" name="Google Shape;1696;p56"/>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697" name="Google Shape;1697;p56"/>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So every node stores the count of names under that node!</a:t>
              </a:r>
              <a:endParaRPr sz="1400" b="0" i="0" u="none" strike="noStrike" cap="none">
                <a:solidFill>
                  <a:schemeClr val="dk1"/>
                </a:solidFill>
                <a:latin typeface="Consolas"/>
                <a:ea typeface="Consolas"/>
                <a:cs typeface="Consolas"/>
                <a:sym typeface="Consolas"/>
              </a:endParaRPr>
            </a:p>
          </p:txBody>
        </p:sp>
        <p:sp>
          <p:nvSpPr>
            <p:cNvPr id="1698" name="Google Shape;1698;p56"/>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Augment</a:t>
              </a:r>
              <a:endParaRPr sz="1400" b="0" i="0" u="none" strike="noStrike" cap="none">
                <a:solidFill>
                  <a:srgbClr val="000000"/>
                </a:solidFill>
                <a:latin typeface="Consolas"/>
                <a:ea typeface="Consolas"/>
                <a:cs typeface="Consolas"/>
                <a:sym typeface="Consolas"/>
              </a:endParaRPr>
            </a:p>
          </p:txBody>
        </p:sp>
      </p:grpSp>
      <p:sp>
        <p:nvSpPr>
          <p:cNvPr id="1699" name="Google Shape;1699;p56"/>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00" name="Google Shape;1700;p56"/>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701" name="Google Shape;1701;p56"/>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702" name="Google Shape;1702;p56"/>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03" name="Google Shape;1703;p56"/>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04" name="Google Shape;1704;p56"/>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05" name="Google Shape;1705;p56"/>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706" name="Google Shape;1706;p56"/>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707" name="Google Shape;1707;p56"/>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57"/>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713" name="Google Shape;1713;p57"/>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14" name="Google Shape;1714;p57"/>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15" name="Google Shape;1715;p57"/>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16" name="Google Shape;1716;p57"/>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17" name="Google Shape;1717;p57"/>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18" name="Google Shape;1718;p57"/>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19" name="Google Shape;1719;p57"/>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20" name="Google Shape;1720;p57"/>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721" name="Google Shape;1721;p57"/>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22" name="Google Shape;1722;p57"/>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23" name="Google Shape;1723;p57"/>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24" name="Google Shape;1724;p57"/>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25" name="Google Shape;1725;p57"/>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726" name="Google Shape;1726;p57"/>
          <p:cNvCxnSpPr>
            <a:stCxn id="1712" idx="4"/>
            <a:endCxn id="1713"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727" name="Google Shape;1727;p57"/>
          <p:cNvCxnSpPr>
            <a:stCxn id="1712" idx="4"/>
            <a:endCxn id="1714"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728" name="Google Shape;1728;p57"/>
          <p:cNvCxnSpPr>
            <a:stCxn id="1713" idx="4"/>
            <a:endCxn id="1715"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729" name="Google Shape;1729;p57"/>
          <p:cNvCxnSpPr>
            <a:stCxn id="1714" idx="4"/>
            <a:endCxn id="1724"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730" name="Google Shape;1730;p57"/>
          <p:cNvCxnSpPr>
            <a:stCxn id="1724" idx="4"/>
            <a:endCxn id="1722"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731" name="Google Shape;1731;p57"/>
          <p:cNvCxnSpPr>
            <a:stCxn id="1724" idx="4"/>
            <a:endCxn id="1723"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732" name="Google Shape;1732;p57"/>
          <p:cNvCxnSpPr>
            <a:stCxn id="1715" idx="4"/>
            <a:endCxn id="1717"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733" name="Google Shape;1733;p57"/>
          <p:cNvCxnSpPr>
            <a:stCxn id="1715" idx="4"/>
            <a:endCxn id="1716"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734" name="Google Shape;1734;p57"/>
          <p:cNvCxnSpPr>
            <a:stCxn id="1716" idx="4"/>
            <a:endCxn id="1718"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735" name="Google Shape;1735;p57"/>
          <p:cNvCxnSpPr>
            <a:stCxn id="1716" idx="4"/>
            <a:endCxn id="1719"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736" name="Google Shape;1736;p57"/>
          <p:cNvCxnSpPr>
            <a:stCxn id="1716" idx="4"/>
            <a:endCxn id="1720"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737" name="Google Shape;1737;p57"/>
          <p:cNvCxnSpPr>
            <a:stCxn id="1717" idx="4"/>
            <a:endCxn id="1721"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738" name="Google Shape;1738;p57"/>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739" name="Google Shape;1739;p57"/>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740" name="Google Shape;1740;p57"/>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741" name="Google Shape;1741;p57"/>
          <p:cNvGrpSpPr/>
          <p:nvPr/>
        </p:nvGrpSpPr>
        <p:grpSpPr>
          <a:xfrm>
            <a:off x="5833097" y="3890150"/>
            <a:ext cx="3292014" cy="1201751"/>
            <a:chOff x="1917150" y="3703787"/>
            <a:chExt cx="5309701" cy="1354238"/>
          </a:xfrm>
        </p:grpSpPr>
        <p:pic>
          <p:nvPicPr>
            <p:cNvPr id="1742" name="Google Shape;1742;p5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743" name="Google Shape;1743;p5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How to tell if a string is a name or prefix?</a:t>
              </a:r>
              <a:endParaRPr sz="1400" b="0" i="0" u="none" strike="noStrike" cap="none">
                <a:solidFill>
                  <a:schemeClr val="dk1"/>
                </a:solidFill>
                <a:latin typeface="Consolas"/>
                <a:ea typeface="Consolas"/>
                <a:cs typeface="Consolas"/>
                <a:sym typeface="Consolas"/>
              </a:endParaRPr>
            </a:p>
          </p:txBody>
        </p:sp>
        <p:sp>
          <p:nvSpPr>
            <p:cNvPr id="1744" name="Google Shape;1744;p57"/>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Augment</a:t>
              </a:r>
              <a:endParaRPr sz="1400" b="0" i="0" u="none" strike="noStrike" cap="none">
                <a:solidFill>
                  <a:srgbClr val="000000"/>
                </a:solidFill>
                <a:latin typeface="Consolas"/>
                <a:ea typeface="Consolas"/>
                <a:cs typeface="Consolas"/>
                <a:sym typeface="Consolas"/>
              </a:endParaRPr>
            </a:p>
          </p:txBody>
        </p:sp>
      </p:grpSp>
      <p:sp>
        <p:nvSpPr>
          <p:cNvPr id="1745" name="Google Shape;1745;p57"/>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46" name="Google Shape;1746;p57"/>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747" name="Google Shape;1747;p57"/>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748" name="Google Shape;1748;p57"/>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49" name="Google Shape;1749;p57"/>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50" name="Google Shape;1750;p57"/>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51" name="Google Shape;1751;p57"/>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752" name="Google Shape;1752;p57"/>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753" name="Google Shape;1753;p57"/>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58"/>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759" name="Google Shape;1759;p58"/>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0" name="Google Shape;1760;p58"/>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61" name="Google Shape;1761;p58"/>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2" name="Google Shape;1762;p58"/>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3" name="Google Shape;1763;p58"/>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64" name="Google Shape;1764;p58"/>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5" name="Google Shape;1765;p58"/>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66" name="Google Shape;1766;p58"/>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767" name="Google Shape;1767;p58"/>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8" name="Google Shape;1768;p58"/>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69" name="Google Shape;1769;p58"/>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770" name="Google Shape;1770;p58"/>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771" name="Google Shape;1771;p58"/>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772" name="Google Shape;1772;p58"/>
          <p:cNvCxnSpPr>
            <a:stCxn id="1758" idx="4"/>
            <a:endCxn id="1759"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773" name="Google Shape;1773;p58"/>
          <p:cNvCxnSpPr>
            <a:stCxn id="1758" idx="4"/>
            <a:endCxn id="1760"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774" name="Google Shape;1774;p58"/>
          <p:cNvCxnSpPr>
            <a:stCxn id="1759" idx="4"/>
            <a:endCxn id="1761"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775" name="Google Shape;1775;p58"/>
          <p:cNvCxnSpPr>
            <a:stCxn id="1760" idx="4"/>
            <a:endCxn id="1770"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776" name="Google Shape;1776;p58"/>
          <p:cNvCxnSpPr>
            <a:stCxn id="1770" idx="4"/>
            <a:endCxn id="1768"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777" name="Google Shape;1777;p58"/>
          <p:cNvCxnSpPr>
            <a:stCxn id="1770" idx="4"/>
            <a:endCxn id="1769"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778" name="Google Shape;1778;p58"/>
          <p:cNvCxnSpPr>
            <a:stCxn id="1761" idx="4"/>
            <a:endCxn id="1763"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779" name="Google Shape;1779;p58"/>
          <p:cNvCxnSpPr>
            <a:stCxn id="1761" idx="4"/>
            <a:endCxn id="1762"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780" name="Google Shape;1780;p58"/>
          <p:cNvCxnSpPr>
            <a:stCxn id="1762" idx="4"/>
            <a:endCxn id="1764"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781" name="Google Shape;1781;p58"/>
          <p:cNvCxnSpPr>
            <a:stCxn id="1762" idx="4"/>
            <a:endCxn id="1765"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782" name="Google Shape;1782;p58"/>
          <p:cNvCxnSpPr>
            <a:stCxn id="1762" idx="4"/>
            <a:endCxn id="1766"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783" name="Google Shape;1783;p58"/>
          <p:cNvCxnSpPr>
            <a:stCxn id="1763" idx="4"/>
            <a:endCxn id="1767"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784" name="Google Shape;1784;p58"/>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785" name="Google Shape;1785;p58"/>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786" name="Google Shape;1786;p58"/>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787" name="Google Shape;1787;p58"/>
          <p:cNvGrpSpPr/>
          <p:nvPr/>
        </p:nvGrpSpPr>
        <p:grpSpPr>
          <a:xfrm>
            <a:off x="5833097" y="3890150"/>
            <a:ext cx="3292014" cy="1201751"/>
            <a:chOff x="1917150" y="3703787"/>
            <a:chExt cx="5309701" cy="1354238"/>
          </a:xfrm>
        </p:grpSpPr>
        <p:pic>
          <p:nvPicPr>
            <p:cNvPr id="1788" name="Google Shape;1788;p58"/>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789" name="Google Shape;1789;p58"/>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How to tell if a string is a name or prefix?</a:t>
              </a:r>
              <a:endParaRPr sz="1400" b="0" i="0" u="none" strike="noStrike" cap="none">
                <a:solidFill>
                  <a:schemeClr val="dk1"/>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Set word flag!</a:t>
              </a:r>
              <a:endParaRPr sz="1400" b="0" i="0" u="none" strike="noStrike" cap="none">
                <a:solidFill>
                  <a:schemeClr val="dk1"/>
                </a:solidFill>
                <a:latin typeface="Consolas"/>
                <a:ea typeface="Consolas"/>
                <a:cs typeface="Consolas"/>
                <a:sym typeface="Consolas"/>
              </a:endParaRPr>
            </a:p>
          </p:txBody>
        </p:sp>
        <p:sp>
          <p:nvSpPr>
            <p:cNvPr id="1790" name="Google Shape;1790;p58"/>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Augment</a:t>
              </a:r>
              <a:endParaRPr sz="1400" b="0" i="0" u="none" strike="noStrike" cap="none">
                <a:solidFill>
                  <a:srgbClr val="000000"/>
                </a:solidFill>
                <a:latin typeface="Consolas"/>
                <a:ea typeface="Consolas"/>
                <a:cs typeface="Consolas"/>
                <a:sym typeface="Consolas"/>
              </a:endParaRPr>
            </a:p>
          </p:txBody>
        </p:sp>
      </p:grpSp>
      <p:sp>
        <p:nvSpPr>
          <p:cNvPr id="1791" name="Google Shape;1791;p58"/>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92" name="Google Shape;1792;p58"/>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793" name="Google Shape;1793;p58"/>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794" name="Google Shape;1794;p58"/>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95" name="Google Shape;1795;p58"/>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796" name="Google Shape;1796;p58"/>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797" name="Google Shape;1797;p58"/>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798" name="Google Shape;1798;p58"/>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799" name="Google Shape;1799;p58"/>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800" name="Google Shape;1800;p58"/>
          <p:cNvSpPr/>
          <p:nvPr/>
        </p:nvSpPr>
        <p:spPr>
          <a:xfrm>
            <a:off x="2020513"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1" name="Google Shape;1801;p58"/>
          <p:cNvSpPr/>
          <p:nvPr/>
        </p:nvSpPr>
        <p:spPr>
          <a:xfrm>
            <a:off x="2686150"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2" name="Google Shape;1802;p58"/>
          <p:cNvSpPr/>
          <p:nvPr/>
        </p:nvSpPr>
        <p:spPr>
          <a:xfrm>
            <a:off x="3309763"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3" name="Google Shape;1803;p58"/>
          <p:cNvSpPr/>
          <p:nvPr/>
        </p:nvSpPr>
        <p:spPr>
          <a:xfrm>
            <a:off x="4320525"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4" name="Google Shape;1804;p58"/>
          <p:cNvSpPr/>
          <p:nvPr/>
        </p:nvSpPr>
        <p:spPr>
          <a:xfrm>
            <a:off x="4169700"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5" name="Google Shape;1805;p58"/>
          <p:cNvSpPr/>
          <p:nvPr/>
        </p:nvSpPr>
        <p:spPr>
          <a:xfrm>
            <a:off x="5551325"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06" name="Google Shape;1806;p58"/>
          <p:cNvSpPr/>
          <p:nvPr/>
        </p:nvSpPr>
        <p:spPr>
          <a:xfrm>
            <a:off x="7277875"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59"/>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812" name="Google Shape;1812;p59"/>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13" name="Google Shape;1813;p59"/>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14" name="Google Shape;1814;p59"/>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15" name="Google Shape;1815;p59"/>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16" name="Google Shape;1816;p59"/>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17" name="Google Shape;1817;p59"/>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18" name="Google Shape;1818;p59"/>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19" name="Google Shape;1819;p59"/>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820" name="Google Shape;1820;p59"/>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21" name="Google Shape;1821;p59"/>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22" name="Google Shape;1822;p59"/>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23" name="Google Shape;1823;p59"/>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24" name="Google Shape;1824;p59"/>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825" name="Google Shape;1825;p59"/>
          <p:cNvCxnSpPr>
            <a:stCxn id="1811" idx="4"/>
            <a:endCxn id="1812"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826" name="Google Shape;1826;p59"/>
          <p:cNvCxnSpPr>
            <a:stCxn id="1811" idx="4"/>
            <a:endCxn id="1813"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827" name="Google Shape;1827;p59"/>
          <p:cNvCxnSpPr>
            <a:stCxn id="1812" idx="4"/>
            <a:endCxn id="1814"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828" name="Google Shape;1828;p59"/>
          <p:cNvCxnSpPr>
            <a:stCxn id="1813" idx="4"/>
            <a:endCxn id="1823"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829" name="Google Shape;1829;p59"/>
          <p:cNvCxnSpPr>
            <a:stCxn id="1823" idx="4"/>
            <a:endCxn id="1821"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830" name="Google Shape;1830;p59"/>
          <p:cNvCxnSpPr>
            <a:stCxn id="1823" idx="4"/>
            <a:endCxn id="1822"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831" name="Google Shape;1831;p59"/>
          <p:cNvCxnSpPr>
            <a:stCxn id="1814" idx="4"/>
            <a:endCxn id="1816"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832" name="Google Shape;1832;p59"/>
          <p:cNvCxnSpPr>
            <a:stCxn id="1814" idx="4"/>
            <a:endCxn id="1815"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833" name="Google Shape;1833;p59"/>
          <p:cNvCxnSpPr>
            <a:stCxn id="1815" idx="4"/>
            <a:endCxn id="1817"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834" name="Google Shape;1834;p59"/>
          <p:cNvCxnSpPr>
            <a:stCxn id="1815" idx="4"/>
            <a:endCxn id="1818"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835" name="Google Shape;1835;p59"/>
          <p:cNvCxnSpPr>
            <a:stCxn id="1815" idx="4"/>
            <a:endCxn id="1819"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836" name="Google Shape;1836;p59"/>
          <p:cNvCxnSpPr>
            <a:stCxn id="1816" idx="4"/>
            <a:endCxn id="1820"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837" name="Google Shape;1837;p59"/>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838" name="Google Shape;1838;p59"/>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839" name="Google Shape;1839;p59"/>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840" name="Google Shape;1840;p59"/>
          <p:cNvGrpSpPr/>
          <p:nvPr/>
        </p:nvGrpSpPr>
        <p:grpSpPr>
          <a:xfrm>
            <a:off x="5833097" y="3890150"/>
            <a:ext cx="3292014" cy="1201751"/>
            <a:chOff x="1917150" y="3703787"/>
            <a:chExt cx="5309701" cy="1354238"/>
          </a:xfrm>
        </p:grpSpPr>
        <p:pic>
          <p:nvPicPr>
            <p:cNvPr id="1841" name="Google Shape;1841;p59"/>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842" name="Google Shape;1842;p59"/>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12 - 5 = 7</a:t>
              </a:r>
              <a:br>
                <a:rPr lang="en" sz="1400" b="0" i="0" u="none" strike="noStrike" cap="none">
                  <a:solidFill>
                    <a:schemeClr val="dk1"/>
                  </a:solidFill>
                  <a:latin typeface="Consolas"/>
                  <a:ea typeface="Consolas"/>
                  <a:cs typeface="Consolas"/>
                  <a:sym typeface="Consolas"/>
                </a:rPr>
              </a:br>
              <a:r>
                <a:rPr lang="en" sz="1400" b="0" i="0" u="none" strike="noStrike" cap="none">
                  <a:solidFill>
                    <a:schemeClr val="dk1"/>
                  </a:solidFill>
                  <a:latin typeface="Consolas"/>
                  <a:ea typeface="Consolas"/>
                  <a:cs typeface="Consolas"/>
                  <a:sym typeface="Consolas"/>
                </a:rPr>
                <a:t>Subtract away total count of child nodes!</a:t>
              </a:r>
              <a:endParaRPr sz="1400" b="0" i="0" u="none" strike="noStrike" cap="none">
                <a:solidFill>
                  <a:schemeClr val="dk1"/>
                </a:solidFill>
                <a:latin typeface="Consolas"/>
                <a:ea typeface="Consolas"/>
                <a:cs typeface="Consolas"/>
                <a:sym typeface="Consolas"/>
              </a:endParaRPr>
            </a:p>
          </p:txBody>
        </p:sp>
        <p:sp>
          <p:nvSpPr>
            <p:cNvPr id="1843" name="Google Shape;1843;p59"/>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countName(“aab”)</a:t>
              </a:r>
              <a:endParaRPr sz="1400" b="0" i="0" u="none" strike="noStrike" cap="none">
                <a:solidFill>
                  <a:srgbClr val="000000"/>
                </a:solidFill>
                <a:latin typeface="Consolas"/>
                <a:ea typeface="Consolas"/>
                <a:cs typeface="Consolas"/>
                <a:sym typeface="Consolas"/>
              </a:endParaRPr>
            </a:p>
          </p:txBody>
        </p:sp>
      </p:grpSp>
      <p:sp>
        <p:nvSpPr>
          <p:cNvPr id="1844" name="Google Shape;1844;p59"/>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845" name="Google Shape;1845;p59"/>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846" name="Google Shape;1846;p59"/>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847" name="Google Shape;1847;p59"/>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848" name="Google Shape;1848;p59"/>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849" name="Google Shape;1849;p59"/>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850" name="Google Shape;1850;p59"/>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851" name="Google Shape;1851;p59"/>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852" name="Google Shape;1852;p59"/>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853" name="Google Shape;1853;p59"/>
          <p:cNvSpPr/>
          <p:nvPr/>
        </p:nvSpPr>
        <p:spPr>
          <a:xfrm>
            <a:off x="2020513"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4" name="Google Shape;1854;p59"/>
          <p:cNvSpPr/>
          <p:nvPr/>
        </p:nvSpPr>
        <p:spPr>
          <a:xfrm>
            <a:off x="2686150"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5" name="Google Shape;1855;p59"/>
          <p:cNvSpPr/>
          <p:nvPr/>
        </p:nvSpPr>
        <p:spPr>
          <a:xfrm>
            <a:off x="3309763"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6" name="Google Shape;1856;p59"/>
          <p:cNvSpPr/>
          <p:nvPr/>
        </p:nvSpPr>
        <p:spPr>
          <a:xfrm>
            <a:off x="4320525" y="479820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7" name="Google Shape;1857;p59"/>
          <p:cNvSpPr/>
          <p:nvPr/>
        </p:nvSpPr>
        <p:spPr>
          <a:xfrm>
            <a:off x="4169700"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8" name="Google Shape;1858;p59"/>
          <p:cNvSpPr/>
          <p:nvPr/>
        </p:nvSpPr>
        <p:spPr>
          <a:xfrm>
            <a:off x="5551325"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
        <p:nvSpPr>
          <p:cNvPr id="1859" name="Google Shape;1859;p59"/>
          <p:cNvSpPr/>
          <p:nvPr/>
        </p:nvSpPr>
        <p:spPr>
          <a:xfrm>
            <a:off x="7277875" y="3613150"/>
            <a:ext cx="405875" cy="2382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word</a:t>
            </a:r>
            <a:endParaRPr sz="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60"/>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865" name="Google Shape;1865;p60"/>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66" name="Google Shape;1866;p60"/>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67" name="Google Shape;1867;p60"/>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68" name="Google Shape;1868;p60"/>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69" name="Google Shape;1869;p60"/>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70" name="Google Shape;1870;p60"/>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71" name="Google Shape;1871;p60"/>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72" name="Google Shape;1872;p60"/>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873" name="Google Shape;1873;p60"/>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74" name="Google Shape;1874;p60"/>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75" name="Google Shape;1875;p60"/>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876" name="Google Shape;1876;p60"/>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877" name="Google Shape;1877;p60"/>
          <p:cNvSpPr txBox="1">
            <a:spLocks noGrp="1"/>
          </p:cNvSpPr>
          <p:nvPr>
            <p:ph type="body" idx="1"/>
          </p:nvPr>
        </p:nvSpPr>
        <p:spPr>
          <a:xfrm>
            <a:off x="159300" y="85675"/>
            <a:ext cx="2064000" cy="28689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878" name="Google Shape;1878;p60"/>
          <p:cNvCxnSpPr>
            <a:stCxn id="1864" idx="4"/>
            <a:endCxn id="1865"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879" name="Google Shape;1879;p60"/>
          <p:cNvCxnSpPr>
            <a:stCxn id="1864" idx="4"/>
            <a:endCxn id="1866"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880" name="Google Shape;1880;p60"/>
          <p:cNvCxnSpPr>
            <a:stCxn id="1865" idx="4"/>
            <a:endCxn id="1867"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881" name="Google Shape;1881;p60"/>
          <p:cNvCxnSpPr>
            <a:stCxn id="1866" idx="4"/>
            <a:endCxn id="1876"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882" name="Google Shape;1882;p60"/>
          <p:cNvCxnSpPr>
            <a:stCxn id="1876" idx="4"/>
            <a:endCxn id="1874"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883" name="Google Shape;1883;p60"/>
          <p:cNvCxnSpPr>
            <a:stCxn id="1876" idx="4"/>
            <a:endCxn id="1875"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884" name="Google Shape;1884;p60"/>
          <p:cNvCxnSpPr>
            <a:stCxn id="1867" idx="4"/>
            <a:endCxn id="1869"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885" name="Google Shape;1885;p60"/>
          <p:cNvCxnSpPr>
            <a:stCxn id="1867" idx="4"/>
            <a:endCxn id="1868"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886" name="Google Shape;1886;p60"/>
          <p:cNvCxnSpPr>
            <a:stCxn id="1868" idx="4"/>
            <a:endCxn id="1870"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887" name="Google Shape;1887;p60"/>
          <p:cNvCxnSpPr>
            <a:stCxn id="1868" idx="4"/>
            <a:endCxn id="1871"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888" name="Google Shape;1888;p60"/>
          <p:cNvCxnSpPr>
            <a:stCxn id="1868" idx="4"/>
            <a:endCxn id="1872"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889" name="Google Shape;1889;p60"/>
          <p:cNvCxnSpPr>
            <a:stCxn id="1869" idx="4"/>
            <a:endCxn id="1873"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890" name="Google Shape;1890;p60"/>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891" name="Google Shape;1891;p60"/>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892" name="Google Shape;1892;p60"/>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893" name="Google Shape;1893;p60"/>
          <p:cNvGrpSpPr/>
          <p:nvPr/>
        </p:nvGrpSpPr>
        <p:grpSpPr>
          <a:xfrm>
            <a:off x="5833097" y="3890150"/>
            <a:ext cx="3292014" cy="1201751"/>
            <a:chOff x="1917150" y="3703787"/>
            <a:chExt cx="5309701" cy="1354238"/>
          </a:xfrm>
        </p:grpSpPr>
        <p:pic>
          <p:nvPicPr>
            <p:cNvPr id="1894" name="Google Shape;1894;p60"/>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895" name="Google Shape;1895;p60"/>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What should happen?</a:t>
              </a:r>
              <a:endParaRPr sz="1400" b="0" i="0" u="none" strike="noStrike" cap="none">
                <a:solidFill>
                  <a:schemeClr val="dk1"/>
                </a:solidFill>
                <a:latin typeface="Consolas"/>
                <a:ea typeface="Consolas"/>
                <a:cs typeface="Consolas"/>
                <a:sym typeface="Consolas"/>
              </a:endParaRPr>
            </a:p>
          </p:txBody>
        </p:sp>
        <p:sp>
          <p:nvSpPr>
            <p:cNvPr id="1896" name="Google Shape;1896;p60"/>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insert(“bac”, 2)</a:t>
              </a:r>
              <a:endParaRPr sz="1400" b="0" i="0" u="none" strike="noStrike" cap="none">
                <a:solidFill>
                  <a:srgbClr val="000000"/>
                </a:solidFill>
                <a:latin typeface="Consolas"/>
                <a:ea typeface="Consolas"/>
                <a:cs typeface="Consolas"/>
                <a:sym typeface="Consolas"/>
              </a:endParaRPr>
            </a:p>
          </p:txBody>
        </p:sp>
      </p:grpSp>
      <p:sp>
        <p:nvSpPr>
          <p:cNvPr id="1897" name="Google Shape;1897;p60"/>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898" name="Google Shape;1898;p60"/>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899" name="Google Shape;1899;p60"/>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900" name="Google Shape;1900;p60"/>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01" name="Google Shape;1901;p60"/>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02" name="Google Shape;1902;p60"/>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903" name="Google Shape;1903;p60"/>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904" name="Google Shape;1904;p60"/>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905" name="Google Shape;1905;p60"/>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97" name="Google Shape;97;p7"/>
          <p:cNvSpPr txBox="1">
            <a:spLocks noGrp="1"/>
          </p:cNvSpPr>
          <p:nvPr>
            <p:ph type="body" idx="1"/>
          </p:nvPr>
        </p:nvSpPr>
        <p:spPr>
          <a:xfrm>
            <a:off x="857250" y="1384800"/>
            <a:ext cx="7517400" cy="35829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a:solidFill>
                  <a:schemeClr val="dk1"/>
                </a:solidFill>
              </a:rPr>
              <a:t>Discuss the trade-offs of using AVL and trie to store strings.</a:t>
            </a:r>
            <a:endParaRPr>
              <a:solidFill>
                <a:schemeClr val="dk1"/>
              </a:solidFill>
            </a:endParaRPr>
          </a:p>
          <a:p>
            <a:pPr marL="0" lvl="0" indent="0" algn="l" rtl="0">
              <a:lnSpc>
                <a:spcPct val="90000"/>
              </a:lnSpc>
              <a:spcBef>
                <a:spcPts val="1200"/>
              </a:spcBef>
              <a:spcAft>
                <a:spcPts val="0"/>
              </a:spcAft>
              <a:buSzPts val="1400"/>
              <a:buNone/>
            </a:pPr>
            <a:r>
              <a:rPr lang="en">
                <a:solidFill>
                  <a:schemeClr val="dk1"/>
                </a:solidFill>
              </a:rPr>
              <a:t>Time complexity for insert, delete, and find a word with length L to a collection of N words: </a:t>
            </a:r>
            <a:endParaRPr>
              <a:solidFill>
                <a:schemeClr val="dk1"/>
              </a:solidFill>
            </a:endParaRPr>
          </a:p>
          <a:p>
            <a:pPr marL="457200" lvl="0" indent="-298450" algn="l" rtl="0">
              <a:lnSpc>
                <a:spcPct val="90000"/>
              </a:lnSpc>
              <a:spcBef>
                <a:spcPts val="1200"/>
              </a:spcBef>
              <a:spcAft>
                <a:spcPts val="0"/>
              </a:spcAft>
              <a:buClr>
                <a:schemeClr val="dk1"/>
              </a:buClr>
              <a:buSzPts val="1100"/>
              <a:buChar char="-"/>
            </a:pPr>
            <a:r>
              <a:rPr lang="en">
                <a:solidFill>
                  <a:schemeClr val="dk1"/>
                </a:solidFill>
              </a:rPr>
              <a:t>AVL Tree: O(L log 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Trie: O(L)</a:t>
            </a:r>
            <a:endParaRPr>
              <a:solidFill>
                <a:schemeClr val="dk1"/>
              </a:solidFill>
            </a:endParaRPr>
          </a:p>
          <a:p>
            <a:pPr marL="457200" lvl="0" indent="0" algn="l" rtl="0">
              <a:lnSpc>
                <a:spcPct val="90000"/>
              </a:lnSpc>
              <a:spcBef>
                <a:spcPts val="1200"/>
              </a:spcBef>
              <a:spcAft>
                <a:spcPts val="1200"/>
              </a:spcAft>
              <a:buSzPts val="1100"/>
              <a:buNone/>
            </a:pP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61"/>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911" name="Google Shape;1911;p61"/>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12" name="Google Shape;1912;p61"/>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13" name="Google Shape;1913;p61"/>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14" name="Google Shape;1914;p61"/>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15" name="Google Shape;1915;p61"/>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16" name="Google Shape;1916;p61"/>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17" name="Google Shape;1917;p61"/>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18" name="Google Shape;1918;p61"/>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919" name="Google Shape;1919;p61"/>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20" name="Google Shape;1920;p61"/>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21" name="Google Shape;1921;p61"/>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22" name="Google Shape;1922;p61"/>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23" name="Google Shape;1923;p61"/>
          <p:cNvSpPr txBox="1">
            <a:spLocks noGrp="1"/>
          </p:cNvSpPr>
          <p:nvPr>
            <p:ph type="body" idx="1"/>
          </p:nvPr>
        </p:nvSpPr>
        <p:spPr>
          <a:xfrm>
            <a:off x="159300" y="85675"/>
            <a:ext cx="2064000" cy="31761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highlight>
                  <a:srgbClr val="FFFF00"/>
                </a:highlight>
                <a:latin typeface="Consolas"/>
                <a:ea typeface="Consolas"/>
                <a:cs typeface="Consolas"/>
                <a:sym typeface="Consolas"/>
              </a:rPr>
              <a:t>"bac" (2)</a:t>
            </a:r>
            <a:endParaRPr>
              <a:solidFill>
                <a:srgbClr val="388E3C"/>
              </a:solidFill>
              <a:highlight>
                <a:srgbClr val="FFFF00"/>
              </a:highlight>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924" name="Google Shape;1924;p61"/>
          <p:cNvCxnSpPr>
            <a:stCxn id="1910" idx="4"/>
            <a:endCxn id="1911"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925" name="Google Shape;1925;p61"/>
          <p:cNvCxnSpPr>
            <a:stCxn id="1910" idx="4"/>
            <a:endCxn id="1912"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926" name="Google Shape;1926;p61"/>
          <p:cNvCxnSpPr>
            <a:stCxn id="1911" idx="4"/>
            <a:endCxn id="1913"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927" name="Google Shape;1927;p61"/>
          <p:cNvCxnSpPr>
            <a:stCxn id="1912" idx="4"/>
            <a:endCxn id="1922"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928" name="Google Shape;1928;p61"/>
          <p:cNvCxnSpPr>
            <a:stCxn id="1922" idx="4"/>
            <a:endCxn id="1920"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929" name="Google Shape;1929;p61"/>
          <p:cNvCxnSpPr>
            <a:stCxn id="1922" idx="4"/>
            <a:endCxn id="1921"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930" name="Google Shape;1930;p61"/>
          <p:cNvCxnSpPr>
            <a:stCxn id="1913" idx="4"/>
            <a:endCxn id="1915"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931" name="Google Shape;1931;p61"/>
          <p:cNvCxnSpPr>
            <a:stCxn id="1913" idx="4"/>
            <a:endCxn id="1914"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932" name="Google Shape;1932;p61"/>
          <p:cNvCxnSpPr>
            <a:stCxn id="1914" idx="4"/>
            <a:endCxn id="1916"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933" name="Google Shape;1933;p61"/>
          <p:cNvCxnSpPr>
            <a:stCxn id="1914" idx="4"/>
            <a:endCxn id="1917"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934" name="Google Shape;1934;p61"/>
          <p:cNvCxnSpPr>
            <a:stCxn id="1914" idx="4"/>
            <a:endCxn id="1918"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935" name="Google Shape;1935;p61"/>
          <p:cNvCxnSpPr>
            <a:stCxn id="1915" idx="4"/>
            <a:endCxn id="1919"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936" name="Google Shape;1936;p61"/>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937" name="Google Shape;1937;p61"/>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938" name="Google Shape;1938;p61"/>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939" name="Google Shape;1939;p61"/>
          <p:cNvGrpSpPr/>
          <p:nvPr/>
        </p:nvGrpSpPr>
        <p:grpSpPr>
          <a:xfrm>
            <a:off x="5833097" y="3890150"/>
            <a:ext cx="3292014" cy="1201751"/>
            <a:chOff x="1917150" y="3703787"/>
            <a:chExt cx="5309701" cy="1354238"/>
          </a:xfrm>
        </p:grpSpPr>
        <p:pic>
          <p:nvPicPr>
            <p:cNvPr id="1940" name="Google Shape;1940;p61"/>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41" name="Google Shape;1941;p61"/>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Inserted here! Is that all?</a:t>
              </a:r>
              <a:endParaRPr sz="1400" b="0" i="0" u="none" strike="noStrike" cap="none">
                <a:solidFill>
                  <a:schemeClr val="dk1"/>
                </a:solidFill>
                <a:latin typeface="Consolas"/>
                <a:ea typeface="Consolas"/>
                <a:cs typeface="Consolas"/>
                <a:sym typeface="Consolas"/>
              </a:endParaRPr>
            </a:p>
          </p:txBody>
        </p:sp>
        <p:sp>
          <p:nvSpPr>
            <p:cNvPr id="1942" name="Google Shape;1942;p61"/>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insert(“bac”, 2)</a:t>
              </a:r>
              <a:endParaRPr sz="1400" b="0" i="0" u="none" strike="noStrike" cap="none">
                <a:solidFill>
                  <a:srgbClr val="000000"/>
                </a:solidFill>
                <a:latin typeface="Consolas"/>
                <a:ea typeface="Consolas"/>
                <a:cs typeface="Consolas"/>
                <a:sym typeface="Consolas"/>
              </a:endParaRPr>
            </a:p>
          </p:txBody>
        </p:sp>
      </p:grpSp>
      <p:sp>
        <p:nvSpPr>
          <p:cNvPr id="1943" name="Google Shape;1943;p61"/>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944" name="Google Shape;1944;p61"/>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945" name="Google Shape;1945;p61"/>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946" name="Google Shape;1946;p61"/>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47" name="Google Shape;1947;p61"/>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48" name="Google Shape;1948;p61"/>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949" name="Google Shape;1949;p61"/>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950" name="Google Shape;1950;p61"/>
          <p:cNvSpPr txBox="1"/>
          <p:nvPr/>
        </p:nvSpPr>
        <p:spPr>
          <a:xfrm>
            <a:off x="6867851" y="23689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951" name="Google Shape;1951;p61"/>
          <p:cNvSpPr txBox="1"/>
          <p:nvPr/>
        </p:nvSpPr>
        <p:spPr>
          <a:xfrm>
            <a:off x="6867851" y="166593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9</a:t>
            </a:r>
            <a:endParaRPr sz="800" b="0" i="0" u="none" strike="noStrike" cap="none">
              <a:solidFill>
                <a:srgbClr val="FF0000"/>
              </a:solidFill>
              <a:latin typeface="Arial"/>
              <a:ea typeface="Arial"/>
              <a:cs typeface="Arial"/>
              <a:sym typeface="Arial"/>
            </a:endParaRPr>
          </a:p>
        </p:txBody>
      </p:sp>
      <p:sp>
        <p:nvSpPr>
          <p:cNvPr id="1952" name="Google Shape;1952;p61"/>
          <p:cNvSpPr/>
          <p:nvPr/>
        </p:nvSpPr>
        <p:spPr>
          <a:xfrm>
            <a:off x="7381088" y="313635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cxnSp>
        <p:nvCxnSpPr>
          <p:cNvPr id="1953" name="Google Shape;1953;p61"/>
          <p:cNvCxnSpPr>
            <a:stCxn id="1922" idx="4"/>
            <a:endCxn id="1952" idx="0"/>
          </p:cNvCxnSpPr>
          <p:nvPr/>
        </p:nvCxnSpPr>
        <p:spPr>
          <a:xfrm>
            <a:off x="6573588" y="2690120"/>
            <a:ext cx="1026600" cy="446100"/>
          </a:xfrm>
          <a:prstGeom prst="straightConnector1">
            <a:avLst/>
          </a:prstGeom>
          <a:noFill/>
          <a:ln w="19050" cap="flat" cmpd="sng">
            <a:solidFill>
              <a:schemeClr val="dk2"/>
            </a:solidFill>
            <a:prstDash val="solid"/>
            <a:round/>
            <a:headEnd type="none" w="sm" len="sm"/>
            <a:tailEnd type="triangle" w="med" len="med"/>
          </a:ln>
        </p:spPr>
      </p:cxnSp>
      <p:sp>
        <p:nvSpPr>
          <p:cNvPr id="1954" name="Google Shape;1954;p61"/>
          <p:cNvSpPr txBox="1"/>
          <p:nvPr/>
        </p:nvSpPr>
        <p:spPr>
          <a:xfrm>
            <a:off x="7376156"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62"/>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1960" name="Google Shape;1960;p62"/>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61" name="Google Shape;1961;p62"/>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62" name="Google Shape;1962;p62"/>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63" name="Google Shape;1963;p62"/>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64" name="Google Shape;1964;p62"/>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65" name="Google Shape;1965;p62"/>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66" name="Google Shape;1966;p62"/>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67" name="Google Shape;1967;p62"/>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968" name="Google Shape;1968;p62"/>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69" name="Google Shape;1969;p62"/>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70" name="Google Shape;1970;p62"/>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1971" name="Google Shape;1971;p62"/>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1972" name="Google Shape;1972;p62"/>
          <p:cNvSpPr txBox="1">
            <a:spLocks noGrp="1"/>
          </p:cNvSpPr>
          <p:nvPr>
            <p:ph type="body" idx="1"/>
          </p:nvPr>
        </p:nvSpPr>
        <p:spPr>
          <a:xfrm>
            <a:off x="159300" y="85675"/>
            <a:ext cx="2064000" cy="31761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highlight>
                  <a:srgbClr val="FFFF00"/>
                </a:highlight>
                <a:latin typeface="Consolas"/>
                <a:ea typeface="Consolas"/>
                <a:cs typeface="Consolas"/>
                <a:sym typeface="Consolas"/>
              </a:rPr>
              <a:t>"bac" (2)</a:t>
            </a:r>
            <a:endParaRPr>
              <a:solidFill>
                <a:srgbClr val="388E3C"/>
              </a:solidFill>
              <a:highlight>
                <a:srgbClr val="FFFF00"/>
              </a:highlight>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1973" name="Google Shape;1973;p62"/>
          <p:cNvCxnSpPr>
            <a:stCxn id="1959" idx="4"/>
            <a:endCxn id="1960"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1974" name="Google Shape;1974;p62"/>
          <p:cNvCxnSpPr>
            <a:stCxn id="1959" idx="4"/>
            <a:endCxn id="1961"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1975" name="Google Shape;1975;p62"/>
          <p:cNvCxnSpPr>
            <a:stCxn id="1960" idx="4"/>
            <a:endCxn id="1962"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976" name="Google Shape;1976;p62"/>
          <p:cNvCxnSpPr>
            <a:stCxn id="1961" idx="4"/>
            <a:endCxn id="1971"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1977" name="Google Shape;1977;p62"/>
          <p:cNvCxnSpPr>
            <a:stCxn id="1971" idx="4"/>
            <a:endCxn id="1969"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1978" name="Google Shape;1978;p62"/>
          <p:cNvCxnSpPr>
            <a:stCxn id="1971" idx="4"/>
            <a:endCxn id="1970"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1979" name="Google Shape;1979;p62"/>
          <p:cNvCxnSpPr>
            <a:stCxn id="1962" idx="4"/>
            <a:endCxn id="1964"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1980" name="Google Shape;1980;p62"/>
          <p:cNvCxnSpPr>
            <a:stCxn id="1962" idx="4"/>
            <a:endCxn id="1963"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1981" name="Google Shape;1981;p62"/>
          <p:cNvCxnSpPr>
            <a:stCxn id="1963" idx="4"/>
            <a:endCxn id="1965"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982" name="Google Shape;1982;p62"/>
          <p:cNvCxnSpPr>
            <a:stCxn id="1963" idx="4"/>
            <a:endCxn id="1966"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1983" name="Google Shape;1983;p62"/>
          <p:cNvCxnSpPr>
            <a:stCxn id="1963" idx="4"/>
            <a:endCxn id="1967"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1984" name="Google Shape;1984;p62"/>
          <p:cNvCxnSpPr>
            <a:stCxn id="1964" idx="4"/>
            <a:endCxn id="1968"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1985" name="Google Shape;1985;p62"/>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1986" name="Google Shape;1986;p62"/>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987" name="Google Shape;1987;p62"/>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1988" name="Google Shape;1988;p62"/>
          <p:cNvGrpSpPr/>
          <p:nvPr/>
        </p:nvGrpSpPr>
        <p:grpSpPr>
          <a:xfrm>
            <a:off x="5833097" y="3890150"/>
            <a:ext cx="3292014" cy="1201751"/>
            <a:chOff x="1917150" y="3703787"/>
            <a:chExt cx="5309701" cy="1354238"/>
          </a:xfrm>
        </p:grpSpPr>
        <p:pic>
          <p:nvPicPr>
            <p:cNvPr id="1989" name="Google Shape;1989;p62"/>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1990" name="Google Shape;1990;p62"/>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Should have +2 along the way!</a:t>
              </a:r>
              <a:endParaRPr sz="1400" b="0" i="0" u="none" strike="noStrike" cap="none">
                <a:solidFill>
                  <a:schemeClr val="dk1"/>
                </a:solidFill>
                <a:latin typeface="Consolas"/>
                <a:ea typeface="Consolas"/>
                <a:cs typeface="Consolas"/>
                <a:sym typeface="Consolas"/>
              </a:endParaRPr>
            </a:p>
          </p:txBody>
        </p:sp>
        <p:sp>
          <p:nvSpPr>
            <p:cNvPr id="1991" name="Google Shape;1991;p62"/>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insert(“bac”, 2)</a:t>
              </a:r>
              <a:endParaRPr sz="1400" b="0" i="0" u="none" strike="noStrike" cap="none">
                <a:solidFill>
                  <a:srgbClr val="000000"/>
                </a:solidFill>
                <a:latin typeface="Consolas"/>
                <a:ea typeface="Consolas"/>
                <a:cs typeface="Consolas"/>
                <a:sym typeface="Consolas"/>
              </a:endParaRPr>
            </a:p>
          </p:txBody>
        </p:sp>
      </p:grpSp>
      <p:sp>
        <p:nvSpPr>
          <p:cNvPr id="1992" name="Google Shape;1992;p62"/>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993" name="Google Shape;1993;p62"/>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1994" name="Google Shape;1994;p62"/>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1995" name="Google Shape;1995;p62"/>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96" name="Google Shape;1996;p62"/>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1997" name="Google Shape;1997;p62"/>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1998" name="Google Shape;1998;p62"/>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1999" name="Google Shape;1999;p62"/>
          <p:cNvSpPr txBox="1"/>
          <p:nvPr/>
        </p:nvSpPr>
        <p:spPr>
          <a:xfrm>
            <a:off x="68678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highlight>
                  <a:srgbClr val="FFFF00"/>
                </a:highlight>
                <a:latin typeface="Arial"/>
                <a:ea typeface="Arial"/>
                <a:cs typeface="Arial"/>
                <a:sym typeface="Arial"/>
              </a:rPr>
              <a:t>n = 11</a:t>
            </a:r>
            <a:endParaRPr sz="800" b="0" i="0" u="none" strike="noStrike" cap="none">
              <a:solidFill>
                <a:srgbClr val="FF0000"/>
              </a:solidFill>
              <a:highlight>
                <a:srgbClr val="FFFF00"/>
              </a:highlight>
              <a:latin typeface="Arial"/>
              <a:ea typeface="Arial"/>
              <a:cs typeface="Arial"/>
              <a:sym typeface="Arial"/>
            </a:endParaRPr>
          </a:p>
        </p:txBody>
      </p:sp>
      <p:sp>
        <p:nvSpPr>
          <p:cNvPr id="2000" name="Google Shape;2000;p62"/>
          <p:cNvSpPr/>
          <p:nvPr/>
        </p:nvSpPr>
        <p:spPr>
          <a:xfrm>
            <a:off x="7381088" y="3136357"/>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cxnSp>
        <p:nvCxnSpPr>
          <p:cNvPr id="2001" name="Google Shape;2001;p62"/>
          <p:cNvCxnSpPr>
            <a:stCxn id="1971" idx="4"/>
            <a:endCxn id="2000" idx="0"/>
          </p:cNvCxnSpPr>
          <p:nvPr/>
        </p:nvCxnSpPr>
        <p:spPr>
          <a:xfrm>
            <a:off x="6573588" y="2690120"/>
            <a:ext cx="1026600" cy="446100"/>
          </a:xfrm>
          <a:prstGeom prst="straightConnector1">
            <a:avLst/>
          </a:prstGeom>
          <a:noFill/>
          <a:ln w="19050" cap="flat" cmpd="sng">
            <a:solidFill>
              <a:schemeClr val="dk2"/>
            </a:solidFill>
            <a:prstDash val="solid"/>
            <a:round/>
            <a:headEnd type="none" w="sm" len="sm"/>
            <a:tailEnd type="triangle" w="med" len="med"/>
          </a:ln>
        </p:spPr>
      </p:cxnSp>
      <p:sp>
        <p:nvSpPr>
          <p:cNvPr id="2002" name="Google Shape;2002;p62"/>
          <p:cNvSpPr txBox="1"/>
          <p:nvPr/>
        </p:nvSpPr>
        <p:spPr>
          <a:xfrm>
            <a:off x="7376156"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2003" name="Google Shape;2003;p62"/>
          <p:cNvSpPr txBox="1"/>
          <p:nvPr/>
        </p:nvSpPr>
        <p:spPr>
          <a:xfrm>
            <a:off x="68678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highlight>
                  <a:srgbClr val="FFFF00"/>
                </a:highlight>
                <a:latin typeface="Arial"/>
                <a:ea typeface="Arial"/>
                <a:cs typeface="Arial"/>
                <a:sym typeface="Arial"/>
              </a:rPr>
              <a:t>n = 11</a:t>
            </a:r>
            <a:endParaRPr sz="800" b="0" i="0" u="none" strike="noStrike" cap="none">
              <a:solidFill>
                <a:srgbClr val="FF0000"/>
              </a:solidFill>
              <a:highlight>
                <a:srgbClr val="FFFF00"/>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63"/>
          <p:cNvSpPr txBox="1">
            <a:spLocks noGrp="1"/>
          </p:cNvSpPr>
          <p:nvPr>
            <p:ph type="body" idx="1"/>
          </p:nvPr>
        </p:nvSpPr>
        <p:spPr>
          <a:xfrm>
            <a:off x="311700" y="238075"/>
            <a:ext cx="8520600" cy="8283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
              <a:t>Intermezzo: Suppose given this AVL tree. How can you efficiently count the number of nodes between 13 and 377 (both exclusive)?</a:t>
            </a:r>
            <a:endParaRPr/>
          </a:p>
        </p:txBody>
      </p:sp>
      <p:sp>
        <p:nvSpPr>
          <p:cNvPr id="2009" name="Google Shape;2009;p63"/>
          <p:cNvSpPr/>
          <p:nvPr/>
        </p:nvSpPr>
        <p:spPr>
          <a:xfrm>
            <a:off x="3324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010" name="Google Shape;2010;p63"/>
          <p:cNvSpPr/>
          <p:nvPr/>
        </p:nvSpPr>
        <p:spPr>
          <a:xfrm>
            <a:off x="40101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011" name="Google Shape;2011;p63"/>
          <p:cNvSpPr/>
          <p:nvPr/>
        </p:nvSpPr>
        <p:spPr>
          <a:xfrm>
            <a:off x="46959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012" name="Google Shape;2012;p63"/>
          <p:cNvSpPr/>
          <p:nvPr/>
        </p:nvSpPr>
        <p:spPr>
          <a:xfrm>
            <a:off x="6067500" y="3843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013" name="Google Shape;2013;p63"/>
          <p:cNvSpPr/>
          <p:nvPr/>
        </p:nvSpPr>
        <p:spPr>
          <a:xfrm>
            <a:off x="6753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014" name="Google Shape;2014;p63"/>
          <p:cNvSpPr/>
          <p:nvPr/>
        </p:nvSpPr>
        <p:spPr>
          <a:xfrm>
            <a:off x="3655848" y="29823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015" name="Google Shape;2015;p63"/>
          <p:cNvSpPr/>
          <p:nvPr/>
        </p:nvSpPr>
        <p:spPr>
          <a:xfrm>
            <a:off x="50336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016" name="Google Shape;2016;p63"/>
          <p:cNvSpPr/>
          <p:nvPr/>
        </p:nvSpPr>
        <p:spPr>
          <a:xfrm>
            <a:off x="64052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017" name="Google Shape;2017;p63"/>
          <p:cNvSpPr/>
          <p:nvPr/>
        </p:nvSpPr>
        <p:spPr>
          <a:xfrm>
            <a:off x="29700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18" name="Google Shape;2018;p63"/>
          <p:cNvSpPr/>
          <p:nvPr/>
        </p:nvSpPr>
        <p:spPr>
          <a:xfrm>
            <a:off x="57132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019" name="Google Shape;2019;p63"/>
          <p:cNvSpPr/>
          <p:nvPr/>
        </p:nvSpPr>
        <p:spPr>
          <a:xfrm>
            <a:off x="4341650" y="1183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20" name="Google Shape;2020;p63"/>
          <p:cNvCxnSpPr>
            <a:stCxn id="2019" idx="4"/>
            <a:endCxn id="2017" idx="0"/>
          </p:cNvCxnSpPr>
          <p:nvPr/>
        </p:nvCxnSpPr>
        <p:spPr>
          <a:xfrm flipH="1">
            <a:off x="3189050" y="1621007"/>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021" name="Google Shape;2021;p63"/>
          <p:cNvCxnSpPr>
            <a:stCxn id="2014" idx="4"/>
            <a:endCxn id="2009" idx="0"/>
          </p:cNvCxnSpPr>
          <p:nvPr/>
        </p:nvCxnSpPr>
        <p:spPr>
          <a:xfrm flipH="1">
            <a:off x="3543348" y="3420382"/>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022" name="Google Shape;2022;p63"/>
          <p:cNvCxnSpPr>
            <a:stCxn id="2015" idx="4"/>
            <a:endCxn id="2011" idx="0"/>
          </p:cNvCxnSpPr>
          <p:nvPr/>
        </p:nvCxnSpPr>
        <p:spPr>
          <a:xfrm flipH="1">
            <a:off x="49148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23" name="Google Shape;2023;p63"/>
          <p:cNvCxnSpPr>
            <a:stCxn id="2016" idx="4"/>
            <a:endCxn id="2012" idx="0"/>
          </p:cNvCxnSpPr>
          <p:nvPr/>
        </p:nvCxnSpPr>
        <p:spPr>
          <a:xfrm flipH="1">
            <a:off x="62864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24" name="Google Shape;2024;p63"/>
          <p:cNvCxnSpPr>
            <a:stCxn id="2018" idx="4"/>
            <a:endCxn id="2015" idx="0"/>
          </p:cNvCxnSpPr>
          <p:nvPr/>
        </p:nvCxnSpPr>
        <p:spPr>
          <a:xfrm flipH="1">
            <a:off x="5252750" y="2559682"/>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025" name="Google Shape;2025;p63"/>
          <p:cNvCxnSpPr>
            <a:stCxn id="2019" idx="4"/>
            <a:endCxn id="2018" idx="0"/>
          </p:cNvCxnSpPr>
          <p:nvPr/>
        </p:nvCxnSpPr>
        <p:spPr>
          <a:xfrm>
            <a:off x="4560650" y="1621007"/>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026" name="Google Shape;2026;p63"/>
          <p:cNvCxnSpPr>
            <a:stCxn id="2017" idx="4"/>
            <a:endCxn id="2014" idx="0"/>
          </p:cNvCxnSpPr>
          <p:nvPr/>
        </p:nvCxnSpPr>
        <p:spPr>
          <a:xfrm>
            <a:off x="3189050" y="2559682"/>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027" name="Google Shape;2027;p63"/>
          <p:cNvCxnSpPr>
            <a:stCxn id="2018" idx="4"/>
            <a:endCxn id="2016" idx="0"/>
          </p:cNvCxnSpPr>
          <p:nvPr/>
        </p:nvCxnSpPr>
        <p:spPr>
          <a:xfrm>
            <a:off x="5932250" y="2559682"/>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028" name="Google Shape;2028;p63"/>
          <p:cNvCxnSpPr>
            <a:stCxn id="2014" idx="4"/>
            <a:endCxn id="2010" idx="0"/>
          </p:cNvCxnSpPr>
          <p:nvPr/>
        </p:nvCxnSpPr>
        <p:spPr>
          <a:xfrm>
            <a:off x="3874848" y="3420382"/>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029" name="Google Shape;2029;p63"/>
          <p:cNvCxnSpPr>
            <a:stCxn id="2016" idx="4"/>
            <a:endCxn id="2013" idx="0"/>
          </p:cNvCxnSpPr>
          <p:nvPr/>
        </p:nvCxnSpPr>
        <p:spPr>
          <a:xfrm>
            <a:off x="6624223" y="34203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2030" name="Google Shape;2030;p63"/>
          <p:cNvSpPr/>
          <p:nvPr/>
        </p:nvSpPr>
        <p:spPr>
          <a:xfrm>
            <a:off x="302445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031" name="Google Shape;2031;p63"/>
          <p:cNvSpPr/>
          <p:nvPr/>
        </p:nvSpPr>
        <p:spPr>
          <a:xfrm>
            <a:off x="3385538" y="45519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32" name="Google Shape;2032;p63"/>
          <p:cNvSpPr/>
          <p:nvPr/>
        </p:nvSpPr>
        <p:spPr>
          <a:xfrm>
            <a:off x="3705840"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sp>
        <p:nvSpPr>
          <p:cNvPr id="2033" name="Google Shape;2033;p63"/>
          <p:cNvSpPr/>
          <p:nvPr/>
        </p:nvSpPr>
        <p:spPr>
          <a:xfrm>
            <a:off x="4063765"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034" name="Google Shape;2034;p63"/>
          <p:cNvSpPr/>
          <p:nvPr/>
        </p:nvSpPr>
        <p:spPr>
          <a:xfrm>
            <a:off x="44406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035" name="Google Shape;2035;p63"/>
          <p:cNvSpPr/>
          <p:nvPr/>
        </p:nvSpPr>
        <p:spPr>
          <a:xfrm>
            <a:off x="475456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036" name="Google Shape;2036;p63"/>
          <p:cNvSpPr/>
          <p:nvPr/>
        </p:nvSpPr>
        <p:spPr>
          <a:xfrm>
            <a:off x="5090927"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37" name="Google Shape;2037;p63"/>
          <p:cNvSpPr/>
          <p:nvPr/>
        </p:nvSpPr>
        <p:spPr>
          <a:xfrm>
            <a:off x="5766267"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sp>
        <p:nvSpPr>
          <p:cNvPr id="2038" name="Google Shape;2038;p63"/>
          <p:cNvSpPr/>
          <p:nvPr/>
        </p:nvSpPr>
        <p:spPr>
          <a:xfrm>
            <a:off x="6135885" y="455189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sp>
        <p:nvSpPr>
          <p:cNvPr id="2039" name="Google Shape;2039;p63"/>
          <p:cNvSpPr/>
          <p:nvPr/>
        </p:nvSpPr>
        <p:spPr>
          <a:xfrm>
            <a:off x="64765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040" name="Google Shape;2040;p63"/>
          <p:cNvSpPr/>
          <p:nvPr/>
        </p:nvSpPr>
        <p:spPr>
          <a:xfrm>
            <a:off x="681724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sp>
        <p:nvSpPr>
          <p:cNvPr id="2041" name="Google Shape;2041;p63"/>
          <p:cNvSpPr txBox="1"/>
          <p:nvPr/>
        </p:nvSpPr>
        <p:spPr>
          <a:xfrm>
            <a:off x="2411405" y="4501718"/>
            <a:ext cx="715200" cy="2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Rank: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64"/>
          <p:cNvSpPr txBox="1">
            <a:spLocks noGrp="1"/>
          </p:cNvSpPr>
          <p:nvPr>
            <p:ph type="body" idx="1"/>
          </p:nvPr>
        </p:nvSpPr>
        <p:spPr>
          <a:xfrm>
            <a:off x="311700" y="238075"/>
            <a:ext cx="8520600" cy="8283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
              <a:t>Intermezzo: Suppose given this AVL tree. How can you efficiently count the number of nodes between 13 and 377 (both exclusive)?</a:t>
            </a:r>
            <a:endParaRPr/>
          </a:p>
        </p:txBody>
      </p:sp>
      <p:sp>
        <p:nvSpPr>
          <p:cNvPr id="2047" name="Google Shape;2047;p64"/>
          <p:cNvSpPr/>
          <p:nvPr/>
        </p:nvSpPr>
        <p:spPr>
          <a:xfrm>
            <a:off x="3324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048" name="Google Shape;2048;p64"/>
          <p:cNvSpPr/>
          <p:nvPr/>
        </p:nvSpPr>
        <p:spPr>
          <a:xfrm>
            <a:off x="40101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049" name="Google Shape;2049;p64"/>
          <p:cNvSpPr/>
          <p:nvPr/>
        </p:nvSpPr>
        <p:spPr>
          <a:xfrm>
            <a:off x="46959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050" name="Google Shape;2050;p64"/>
          <p:cNvSpPr/>
          <p:nvPr/>
        </p:nvSpPr>
        <p:spPr>
          <a:xfrm>
            <a:off x="6067500" y="3843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051" name="Google Shape;2051;p64"/>
          <p:cNvSpPr/>
          <p:nvPr/>
        </p:nvSpPr>
        <p:spPr>
          <a:xfrm>
            <a:off x="6753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052" name="Google Shape;2052;p64"/>
          <p:cNvSpPr/>
          <p:nvPr/>
        </p:nvSpPr>
        <p:spPr>
          <a:xfrm>
            <a:off x="3655848" y="29823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053" name="Google Shape;2053;p64"/>
          <p:cNvSpPr/>
          <p:nvPr/>
        </p:nvSpPr>
        <p:spPr>
          <a:xfrm>
            <a:off x="50336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054" name="Google Shape;2054;p64"/>
          <p:cNvSpPr/>
          <p:nvPr/>
        </p:nvSpPr>
        <p:spPr>
          <a:xfrm>
            <a:off x="64052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055" name="Google Shape;2055;p64"/>
          <p:cNvSpPr/>
          <p:nvPr/>
        </p:nvSpPr>
        <p:spPr>
          <a:xfrm>
            <a:off x="29700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56" name="Google Shape;2056;p64"/>
          <p:cNvSpPr/>
          <p:nvPr/>
        </p:nvSpPr>
        <p:spPr>
          <a:xfrm>
            <a:off x="57132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057" name="Google Shape;2057;p64"/>
          <p:cNvSpPr/>
          <p:nvPr/>
        </p:nvSpPr>
        <p:spPr>
          <a:xfrm>
            <a:off x="4341650" y="1183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58" name="Google Shape;2058;p64"/>
          <p:cNvCxnSpPr>
            <a:stCxn id="2057" idx="4"/>
            <a:endCxn id="2055" idx="0"/>
          </p:cNvCxnSpPr>
          <p:nvPr/>
        </p:nvCxnSpPr>
        <p:spPr>
          <a:xfrm flipH="1">
            <a:off x="3189050" y="1621007"/>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059" name="Google Shape;2059;p64"/>
          <p:cNvCxnSpPr>
            <a:stCxn id="2052" idx="4"/>
            <a:endCxn id="2047" idx="0"/>
          </p:cNvCxnSpPr>
          <p:nvPr/>
        </p:nvCxnSpPr>
        <p:spPr>
          <a:xfrm flipH="1">
            <a:off x="3543348" y="3420382"/>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060" name="Google Shape;2060;p64"/>
          <p:cNvCxnSpPr>
            <a:stCxn id="2053" idx="4"/>
            <a:endCxn id="2049" idx="0"/>
          </p:cNvCxnSpPr>
          <p:nvPr/>
        </p:nvCxnSpPr>
        <p:spPr>
          <a:xfrm flipH="1">
            <a:off x="49148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61" name="Google Shape;2061;p64"/>
          <p:cNvCxnSpPr>
            <a:stCxn id="2054" idx="4"/>
            <a:endCxn id="2050" idx="0"/>
          </p:cNvCxnSpPr>
          <p:nvPr/>
        </p:nvCxnSpPr>
        <p:spPr>
          <a:xfrm flipH="1">
            <a:off x="62864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062" name="Google Shape;2062;p64"/>
          <p:cNvCxnSpPr>
            <a:stCxn id="2056" idx="4"/>
            <a:endCxn id="2053" idx="0"/>
          </p:cNvCxnSpPr>
          <p:nvPr/>
        </p:nvCxnSpPr>
        <p:spPr>
          <a:xfrm flipH="1">
            <a:off x="5252750" y="2559682"/>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063" name="Google Shape;2063;p64"/>
          <p:cNvCxnSpPr>
            <a:stCxn id="2057" idx="4"/>
            <a:endCxn id="2056" idx="0"/>
          </p:cNvCxnSpPr>
          <p:nvPr/>
        </p:nvCxnSpPr>
        <p:spPr>
          <a:xfrm>
            <a:off x="4560650" y="1621007"/>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064" name="Google Shape;2064;p64"/>
          <p:cNvCxnSpPr>
            <a:stCxn id="2055" idx="4"/>
            <a:endCxn id="2052" idx="0"/>
          </p:cNvCxnSpPr>
          <p:nvPr/>
        </p:nvCxnSpPr>
        <p:spPr>
          <a:xfrm>
            <a:off x="3189050" y="2559682"/>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065" name="Google Shape;2065;p64"/>
          <p:cNvCxnSpPr>
            <a:stCxn id="2056" idx="4"/>
            <a:endCxn id="2054" idx="0"/>
          </p:cNvCxnSpPr>
          <p:nvPr/>
        </p:nvCxnSpPr>
        <p:spPr>
          <a:xfrm>
            <a:off x="5932250" y="2559682"/>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066" name="Google Shape;2066;p64"/>
          <p:cNvCxnSpPr>
            <a:stCxn id="2052" idx="4"/>
            <a:endCxn id="2048" idx="0"/>
          </p:cNvCxnSpPr>
          <p:nvPr/>
        </p:nvCxnSpPr>
        <p:spPr>
          <a:xfrm>
            <a:off x="3874848" y="3420382"/>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067" name="Google Shape;2067;p64"/>
          <p:cNvCxnSpPr>
            <a:stCxn id="2054" idx="4"/>
            <a:endCxn id="2051" idx="0"/>
          </p:cNvCxnSpPr>
          <p:nvPr/>
        </p:nvCxnSpPr>
        <p:spPr>
          <a:xfrm>
            <a:off x="6624223" y="34203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2068" name="Google Shape;2068;p64"/>
          <p:cNvSpPr/>
          <p:nvPr/>
        </p:nvSpPr>
        <p:spPr>
          <a:xfrm>
            <a:off x="302445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069" name="Google Shape;2069;p64"/>
          <p:cNvSpPr/>
          <p:nvPr/>
        </p:nvSpPr>
        <p:spPr>
          <a:xfrm>
            <a:off x="3385538" y="45519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070" name="Google Shape;2070;p64"/>
          <p:cNvSpPr/>
          <p:nvPr/>
        </p:nvSpPr>
        <p:spPr>
          <a:xfrm>
            <a:off x="3705840"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sp>
        <p:nvSpPr>
          <p:cNvPr id="2071" name="Google Shape;2071;p64"/>
          <p:cNvSpPr/>
          <p:nvPr/>
        </p:nvSpPr>
        <p:spPr>
          <a:xfrm>
            <a:off x="4063765"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072" name="Google Shape;2072;p64"/>
          <p:cNvSpPr/>
          <p:nvPr/>
        </p:nvSpPr>
        <p:spPr>
          <a:xfrm>
            <a:off x="44406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073" name="Google Shape;2073;p64"/>
          <p:cNvSpPr/>
          <p:nvPr/>
        </p:nvSpPr>
        <p:spPr>
          <a:xfrm>
            <a:off x="475456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074" name="Google Shape;2074;p64"/>
          <p:cNvSpPr/>
          <p:nvPr/>
        </p:nvSpPr>
        <p:spPr>
          <a:xfrm>
            <a:off x="5090927"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075" name="Google Shape;2075;p64"/>
          <p:cNvSpPr/>
          <p:nvPr/>
        </p:nvSpPr>
        <p:spPr>
          <a:xfrm>
            <a:off x="5766267"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sp>
        <p:nvSpPr>
          <p:cNvPr id="2076" name="Google Shape;2076;p64"/>
          <p:cNvSpPr/>
          <p:nvPr/>
        </p:nvSpPr>
        <p:spPr>
          <a:xfrm>
            <a:off x="6135885" y="455189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sp>
        <p:nvSpPr>
          <p:cNvPr id="2077" name="Google Shape;2077;p64"/>
          <p:cNvSpPr/>
          <p:nvPr/>
        </p:nvSpPr>
        <p:spPr>
          <a:xfrm>
            <a:off x="64765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078" name="Google Shape;2078;p64"/>
          <p:cNvSpPr/>
          <p:nvPr/>
        </p:nvSpPr>
        <p:spPr>
          <a:xfrm>
            <a:off x="681724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sp>
        <p:nvSpPr>
          <p:cNvPr id="2079" name="Google Shape;2079;p64"/>
          <p:cNvSpPr txBox="1"/>
          <p:nvPr/>
        </p:nvSpPr>
        <p:spPr>
          <a:xfrm>
            <a:off x="2411405" y="4501718"/>
            <a:ext cx="715200" cy="2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Rank:</a:t>
            </a:r>
            <a:endParaRPr sz="1400" b="0" i="0" u="none" strike="noStrike" cap="none">
              <a:solidFill>
                <a:srgbClr val="000000"/>
              </a:solidFill>
              <a:latin typeface="Arial"/>
              <a:ea typeface="Arial"/>
              <a:cs typeface="Arial"/>
              <a:sym typeface="Arial"/>
            </a:endParaRPr>
          </a:p>
        </p:txBody>
      </p:sp>
      <p:sp>
        <p:nvSpPr>
          <p:cNvPr id="2080" name="Google Shape;2080;p64"/>
          <p:cNvSpPr txBox="1"/>
          <p:nvPr/>
        </p:nvSpPr>
        <p:spPr>
          <a:xfrm>
            <a:off x="188175" y="1630875"/>
            <a:ext cx="2223300" cy="16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Take ranks!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rank(377)</a:t>
            </a:r>
            <a:r>
              <a:rPr lang="en" sz="1400" b="0" i="0" u="none" strike="noStrike" cap="none">
                <a:solidFill>
                  <a:srgbClr val="000000"/>
                </a:solidFill>
                <a:latin typeface="Arial"/>
                <a:ea typeface="Arial"/>
                <a:cs typeface="Arial"/>
                <a:sym typeface="Arial"/>
              </a:rPr>
              <a:t> covers </a:t>
            </a:r>
            <a:r>
              <a:rPr lang="en" sz="1400" b="0" i="0" u="none" strike="noStrike" cap="none">
                <a:solidFill>
                  <a:srgbClr val="000000"/>
                </a:solidFill>
                <a:highlight>
                  <a:srgbClr val="F4CCCC"/>
                </a:highlight>
                <a:latin typeface="Arial"/>
                <a:ea typeface="Arial"/>
                <a:cs typeface="Arial"/>
                <a:sym typeface="Arial"/>
              </a:rPr>
              <a:t>9</a:t>
            </a:r>
            <a:r>
              <a:rPr lang="en" sz="1400" b="0" i="0" u="none" strike="noStrike" cap="none">
                <a:solidFill>
                  <a:srgbClr val="000000"/>
                </a:solidFill>
                <a:latin typeface="Arial"/>
                <a:ea typeface="Arial"/>
                <a:cs typeface="Arial"/>
                <a:sym typeface="Arial"/>
              </a:rPr>
              <a:t>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64"/>
          <p:cNvSpPr/>
          <p:nvPr/>
        </p:nvSpPr>
        <p:spPr>
          <a:xfrm>
            <a:off x="3023375" y="4302975"/>
            <a:ext cx="3381900" cy="753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65"/>
          <p:cNvSpPr txBox="1">
            <a:spLocks noGrp="1"/>
          </p:cNvSpPr>
          <p:nvPr>
            <p:ph type="body" idx="1"/>
          </p:nvPr>
        </p:nvSpPr>
        <p:spPr>
          <a:xfrm>
            <a:off x="311700" y="238075"/>
            <a:ext cx="8520600" cy="8283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
              <a:t>Intermezzo: Suppose given this AVL tree. How can you efficiently count the number of nodes between 13 and 377 (both exclusive)?</a:t>
            </a:r>
            <a:endParaRPr/>
          </a:p>
        </p:txBody>
      </p:sp>
      <p:sp>
        <p:nvSpPr>
          <p:cNvPr id="2087" name="Google Shape;2087;p65"/>
          <p:cNvSpPr/>
          <p:nvPr/>
        </p:nvSpPr>
        <p:spPr>
          <a:xfrm>
            <a:off x="3324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088" name="Google Shape;2088;p65"/>
          <p:cNvSpPr/>
          <p:nvPr/>
        </p:nvSpPr>
        <p:spPr>
          <a:xfrm>
            <a:off x="40101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089" name="Google Shape;2089;p65"/>
          <p:cNvSpPr/>
          <p:nvPr/>
        </p:nvSpPr>
        <p:spPr>
          <a:xfrm>
            <a:off x="46959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090" name="Google Shape;2090;p65"/>
          <p:cNvSpPr/>
          <p:nvPr/>
        </p:nvSpPr>
        <p:spPr>
          <a:xfrm>
            <a:off x="6067500" y="3843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091" name="Google Shape;2091;p65"/>
          <p:cNvSpPr/>
          <p:nvPr/>
        </p:nvSpPr>
        <p:spPr>
          <a:xfrm>
            <a:off x="6753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092" name="Google Shape;2092;p65"/>
          <p:cNvSpPr/>
          <p:nvPr/>
        </p:nvSpPr>
        <p:spPr>
          <a:xfrm>
            <a:off x="3655848" y="29823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093" name="Google Shape;2093;p65"/>
          <p:cNvSpPr/>
          <p:nvPr/>
        </p:nvSpPr>
        <p:spPr>
          <a:xfrm>
            <a:off x="50336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094" name="Google Shape;2094;p65"/>
          <p:cNvSpPr/>
          <p:nvPr/>
        </p:nvSpPr>
        <p:spPr>
          <a:xfrm>
            <a:off x="64052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095" name="Google Shape;2095;p65"/>
          <p:cNvSpPr/>
          <p:nvPr/>
        </p:nvSpPr>
        <p:spPr>
          <a:xfrm>
            <a:off x="29700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096" name="Google Shape;2096;p65"/>
          <p:cNvSpPr/>
          <p:nvPr/>
        </p:nvSpPr>
        <p:spPr>
          <a:xfrm>
            <a:off x="57132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097" name="Google Shape;2097;p65"/>
          <p:cNvSpPr/>
          <p:nvPr/>
        </p:nvSpPr>
        <p:spPr>
          <a:xfrm>
            <a:off x="4341650" y="1183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098" name="Google Shape;2098;p65"/>
          <p:cNvCxnSpPr>
            <a:stCxn id="2097" idx="4"/>
            <a:endCxn id="2095" idx="0"/>
          </p:cNvCxnSpPr>
          <p:nvPr/>
        </p:nvCxnSpPr>
        <p:spPr>
          <a:xfrm flipH="1">
            <a:off x="3189050" y="1621007"/>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099" name="Google Shape;2099;p65"/>
          <p:cNvCxnSpPr>
            <a:stCxn id="2092" idx="4"/>
            <a:endCxn id="2087" idx="0"/>
          </p:cNvCxnSpPr>
          <p:nvPr/>
        </p:nvCxnSpPr>
        <p:spPr>
          <a:xfrm flipH="1">
            <a:off x="3543348" y="3420382"/>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100" name="Google Shape;2100;p65"/>
          <p:cNvCxnSpPr>
            <a:stCxn id="2093" idx="4"/>
            <a:endCxn id="2089" idx="0"/>
          </p:cNvCxnSpPr>
          <p:nvPr/>
        </p:nvCxnSpPr>
        <p:spPr>
          <a:xfrm flipH="1">
            <a:off x="49148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01" name="Google Shape;2101;p65"/>
          <p:cNvCxnSpPr>
            <a:stCxn id="2094" idx="4"/>
            <a:endCxn id="2090" idx="0"/>
          </p:cNvCxnSpPr>
          <p:nvPr/>
        </p:nvCxnSpPr>
        <p:spPr>
          <a:xfrm flipH="1">
            <a:off x="62864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02" name="Google Shape;2102;p65"/>
          <p:cNvCxnSpPr>
            <a:stCxn id="2096" idx="4"/>
            <a:endCxn id="2093" idx="0"/>
          </p:cNvCxnSpPr>
          <p:nvPr/>
        </p:nvCxnSpPr>
        <p:spPr>
          <a:xfrm flipH="1">
            <a:off x="5252750" y="2559682"/>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103" name="Google Shape;2103;p65"/>
          <p:cNvCxnSpPr>
            <a:stCxn id="2097" idx="4"/>
            <a:endCxn id="2096" idx="0"/>
          </p:cNvCxnSpPr>
          <p:nvPr/>
        </p:nvCxnSpPr>
        <p:spPr>
          <a:xfrm>
            <a:off x="4560650" y="1621007"/>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104" name="Google Shape;2104;p65"/>
          <p:cNvCxnSpPr>
            <a:stCxn id="2095" idx="4"/>
            <a:endCxn id="2092" idx="0"/>
          </p:cNvCxnSpPr>
          <p:nvPr/>
        </p:nvCxnSpPr>
        <p:spPr>
          <a:xfrm>
            <a:off x="3189050" y="2559682"/>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105" name="Google Shape;2105;p65"/>
          <p:cNvCxnSpPr>
            <a:stCxn id="2096" idx="4"/>
            <a:endCxn id="2094" idx="0"/>
          </p:cNvCxnSpPr>
          <p:nvPr/>
        </p:nvCxnSpPr>
        <p:spPr>
          <a:xfrm>
            <a:off x="5932250" y="2559682"/>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106" name="Google Shape;2106;p65"/>
          <p:cNvCxnSpPr>
            <a:stCxn id="2092" idx="4"/>
            <a:endCxn id="2088" idx="0"/>
          </p:cNvCxnSpPr>
          <p:nvPr/>
        </p:nvCxnSpPr>
        <p:spPr>
          <a:xfrm>
            <a:off x="3874848" y="3420382"/>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107" name="Google Shape;2107;p65"/>
          <p:cNvCxnSpPr>
            <a:stCxn id="2094" idx="4"/>
            <a:endCxn id="2091" idx="0"/>
          </p:cNvCxnSpPr>
          <p:nvPr/>
        </p:nvCxnSpPr>
        <p:spPr>
          <a:xfrm>
            <a:off x="6624223" y="34203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2108" name="Google Shape;2108;p65"/>
          <p:cNvSpPr/>
          <p:nvPr/>
        </p:nvSpPr>
        <p:spPr>
          <a:xfrm>
            <a:off x="302445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109" name="Google Shape;2109;p65"/>
          <p:cNvSpPr/>
          <p:nvPr/>
        </p:nvSpPr>
        <p:spPr>
          <a:xfrm>
            <a:off x="3385538" y="45519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110" name="Google Shape;2110;p65"/>
          <p:cNvSpPr/>
          <p:nvPr/>
        </p:nvSpPr>
        <p:spPr>
          <a:xfrm>
            <a:off x="3705840"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sp>
        <p:nvSpPr>
          <p:cNvPr id="2111" name="Google Shape;2111;p65"/>
          <p:cNvSpPr/>
          <p:nvPr/>
        </p:nvSpPr>
        <p:spPr>
          <a:xfrm>
            <a:off x="4063765"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112" name="Google Shape;2112;p65"/>
          <p:cNvSpPr/>
          <p:nvPr/>
        </p:nvSpPr>
        <p:spPr>
          <a:xfrm>
            <a:off x="44406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113" name="Google Shape;2113;p65"/>
          <p:cNvSpPr/>
          <p:nvPr/>
        </p:nvSpPr>
        <p:spPr>
          <a:xfrm>
            <a:off x="475456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114" name="Google Shape;2114;p65"/>
          <p:cNvSpPr/>
          <p:nvPr/>
        </p:nvSpPr>
        <p:spPr>
          <a:xfrm>
            <a:off x="5090927"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115" name="Google Shape;2115;p65"/>
          <p:cNvSpPr/>
          <p:nvPr/>
        </p:nvSpPr>
        <p:spPr>
          <a:xfrm>
            <a:off x="5766267"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sp>
        <p:nvSpPr>
          <p:cNvPr id="2116" name="Google Shape;2116;p65"/>
          <p:cNvSpPr/>
          <p:nvPr/>
        </p:nvSpPr>
        <p:spPr>
          <a:xfrm>
            <a:off x="6135885" y="455189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sp>
        <p:nvSpPr>
          <p:cNvPr id="2117" name="Google Shape;2117;p65"/>
          <p:cNvSpPr/>
          <p:nvPr/>
        </p:nvSpPr>
        <p:spPr>
          <a:xfrm>
            <a:off x="64765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118" name="Google Shape;2118;p65"/>
          <p:cNvSpPr/>
          <p:nvPr/>
        </p:nvSpPr>
        <p:spPr>
          <a:xfrm>
            <a:off x="681724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sp>
        <p:nvSpPr>
          <p:cNvPr id="2119" name="Google Shape;2119;p65"/>
          <p:cNvSpPr txBox="1"/>
          <p:nvPr/>
        </p:nvSpPr>
        <p:spPr>
          <a:xfrm>
            <a:off x="2411405" y="4501718"/>
            <a:ext cx="715200" cy="2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Rank:</a:t>
            </a:r>
            <a:endParaRPr sz="1400" b="0" i="0" u="none" strike="noStrike" cap="none">
              <a:solidFill>
                <a:srgbClr val="000000"/>
              </a:solidFill>
              <a:latin typeface="Arial"/>
              <a:ea typeface="Arial"/>
              <a:cs typeface="Arial"/>
              <a:sym typeface="Arial"/>
            </a:endParaRPr>
          </a:p>
        </p:txBody>
      </p:sp>
      <p:sp>
        <p:nvSpPr>
          <p:cNvPr id="2120" name="Google Shape;2120;p65"/>
          <p:cNvSpPr txBox="1"/>
          <p:nvPr/>
        </p:nvSpPr>
        <p:spPr>
          <a:xfrm>
            <a:off x="188175" y="1630875"/>
            <a:ext cx="2223300" cy="16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Take ranks!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rank(377)</a:t>
            </a:r>
            <a:r>
              <a:rPr lang="en" sz="1400" b="0" i="0" u="none" strike="noStrike" cap="none">
                <a:solidFill>
                  <a:srgbClr val="000000"/>
                </a:solidFill>
                <a:latin typeface="Arial"/>
                <a:ea typeface="Arial"/>
                <a:cs typeface="Arial"/>
                <a:sym typeface="Arial"/>
              </a:rPr>
              <a:t> covers </a:t>
            </a:r>
            <a:r>
              <a:rPr lang="en" sz="1400" b="0" i="0" u="none" strike="noStrike" cap="none">
                <a:solidFill>
                  <a:srgbClr val="000000"/>
                </a:solidFill>
                <a:highlight>
                  <a:srgbClr val="F4CCCC"/>
                </a:highlight>
                <a:latin typeface="Arial"/>
                <a:ea typeface="Arial"/>
                <a:cs typeface="Arial"/>
                <a:sym typeface="Arial"/>
              </a:rPr>
              <a:t>9</a:t>
            </a:r>
            <a:r>
              <a:rPr lang="en" sz="1400" b="0" i="0" u="none" strike="noStrike" cap="none">
                <a:solidFill>
                  <a:srgbClr val="000000"/>
                </a:solidFill>
                <a:latin typeface="Arial"/>
                <a:ea typeface="Arial"/>
                <a:cs typeface="Arial"/>
                <a:sym typeface="Arial"/>
              </a:rPr>
              <a:t>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rank(13)</a:t>
            </a:r>
            <a:r>
              <a:rPr lang="en" sz="1400" b="0" i="0" u="none" strike="noStrike" cap="none">
                <a:solidFill>
                  <a:srgbClr val="000000"/>
                </a:solidFill>
                <a:latin typeface="Arial"/>
                <a:ea typeface="Arial"/>
                <a:cs typeface="Arial"/>
                <a:sym typeface="Arial"/>
              </a:rPr>
              <a:t> covers </a:t>
            </a:r>
            <a:r>
              <a:rPr lang="en" sz="1400" b="0" i="0" u="none" strike="noStrike" cap="none">
                <a:solidFill>
                  <a:srgbClr val="000000"/>
                </a:solidFill>
                <a:highlight>
                  <a:srgbClr val="CFE2F3"/>
                </a:highlight>
                <a:latin typeface="Arial"/>
                <a:ea typeface="Arial"/>
                <a:cs typeface="Arial"/>
                <a:sym typeface="Arial"/>
              </a:rPr>
              <a:t>3</a:t>
            </a:r>
            <a:r>
              <a:rPr lang="en" sz="1400" b="0" i="0" u="none" strike="noStrike" cap="none">
                <a:solidFill>
                  <a:srgbClr val="000000"/>
                </a:solidFill>
                <a:latin typeface="Arial"/>
                <a:ea typeface="Arial"/>
                <a:cs typeface="Arial"/>
                <a:sym typeface="Arial"/>
              </a:rPr>
              <a:t>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65"/>
          <p:cNvSpPr/>
          <p:nvPr/>
        </p:nvSpPr>
        <p:spPr>
          <a:xfrm>
            <a:off x="3023375" y="4302975"/>
            <a:ext cx="3381900" cy="753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65"/>
          <p:cNvSpPr/>
          <p:nvPr/>
        </p:nvSpPr>
        <p:spPr>
          <a:xfrm>
            <a:off x="3023375" y="4427475"/>
            <a:ext cx="851400" cy="753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66"/>
          <p:cNvSpPr txBox="1">
            <a:spLocks noGrp="1"/>
          </p:cNvSpPr>
          <p:nvPr>
            <p:ph type="body" idx="1"/>
          </p:nvPr>
        </p:nvSpPr>
        <p:spPr>
          <a:xfrm>
            <a:off x="311700" y="238075"/>
            <a:ext cx="8520600" cy="8283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
              <a:t>Intermezzo: Suppose given this AVL tree. How can you efficiently count the number of nodes between 13 and 377 (both exclusive)?</a:t>
            </a:r>
            <a:endParaRPr/>
          </a:p>
        </p:txBody>
      </p:sp>
      <p:sp>
        <p:nvSpPr>
          <p:cNvPr id="2128" name="Google Shape;2128;p66"/>
          <p:cNvSpPr/>
          <p:nvPr/>
        </p:nvSpPr>
        <p:spPr>
          <a:xfrm>
            <a:off x="3324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2129" name="Google Shape;2129;p66"/>
          <p:cNvSpPr/>
          <p:nvPr/>
        </p:nvSpPr>
        <p:spPr>
          <a:xfrm>
            <a:off x="40101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130" name="Google Shape;2130;p66"/>
          <p:cNvSpPr/>
          <p:nvPr/>
        </p:nvSpPr>
        <p:spPr>
          <a:xfrm>
            <a:off x="46959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55</a:t>
            </a:r>
            <a:endParaRPr sz="1400" b="0" i="0" u="none" strike="noStrike" cap="none">
              <a:solidFill>
                <a:srgbClr val="000000"/>
              </a:solidFill>
              <a:latin typeface="Arial"/>
              <a:ea typeface="Arial"/>
              <a:cs typeface="Arial"/>
              <a:sym typeface="Arial"/>
            </a:endParaRPr>
          </a:p>
        </p:txBody>
      </p:sp>
      <p:sp>
        <p:nvSpPr>
          <p:cNvPr id="2131" name="Google Shape;2131;p66"/>
          <p:cNvSpPr/>
          <p:nvPr/>
        </p:nvSpPr>
        <p:spPr>
          <a:xfrm>
            <a:off x="6067500" y="38430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377</a:t>
            </a:r>
            <a:endParaRPr sz="1400" b="0" i="0" u="none" strike="noStrike" cap="none">
              <a:solidFill>
                <a:srgbClr val="000000"/>
              </a:solidFill>
              <a:latin typeface="Arial"/>
              <a:ea typeface="Arial"/>
              <a:cs typeface="Arial"/>
              <a:sym typeface="Arial"/>
            </a:endParaRPr>
          </a:p>
        </p:txBody>
      </p:sp>
      <p:sp>
        <p:nvSpPr>
          <p:cNvPr id="2132" name="Google Shape;2132;p66"/>
          <p:cNvSpPr/>
          <p:nvPr/>
        </p:nvSpPr>
        <p:spPr>
          <a:xfrm>
            <a:off x="6753300" y="3843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987</a:t>
            </a:r>
            <a:endParaRPr sz="1400" b="0" i="0" u="none" strike="noStrike" cap="none">
              <a:solidFill>
                <a:srgbClr val="000000"/>
              </a:solidFill>
              <a:latin typeface="Arial"/>
              <a:ea typeface="Arial"/>
              <a:cs typeface="Arial"/>
              <a:sym typeface="Arial"/>
            </a:endParaRPr>
          </a:p>
        </p:txBody>
      </p:sp>
      <p:sp>
        <p:nvSpPr>
          <p:cNvPr id="2133" name="Google Shape;2133;p66"/>
          <p:cNvSpPr/>
          <p:nvPr/>
        </p:nvSpPr>
        <p:spPr>
          <a:xfrm>
            <a:off x="3655848" y="2982382"/>
            <a:ext cx="438000" cy="438000"/>
          </a:xfrm>
          <a:prstGeom prst="ellipse">
            <a:avLst/>
          </a:prstGeom>
          <a:solidFill>
            <a:srgbClr val="FFFF00"/>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sp>
        <p:nvSpPr>
          <p:cNvPr id="2134" name="Google Shape;2134;p66"/>
          <p:cNvSpPr/>
          <p:nvPr/>
        </p:nvSpPr>
        <p:spPr>
          <a:xfrm>
            <a:off x="50336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89</a:t>
            </a:r>
            <a:endParaRPr sz="1400" b="0" i="0" u="none" strike="noStrike" cap="none">
              <a:solidFill>
                <a:srgbClr val="000000"/>
              </a:solidFill>
              <a:latin typeface="Arial"/>
              <a:ea typeface="Arial"/>
              <a:cs typeface="Arial"/>
              <a:sym typeface="Arial"/>
            </a:endParaRPr>
          </a:p>
        </p:txBody>
      </p:sp>
      <p:sp>
        <p:nvSpPr>
          <p:cNvPr id="2135" name="Google Shape;2135;p66"/>
          <p:cNvSpPr/>
          <p:nvPr/>
        </p:nvSpPr>
        <p:spPr>
          <a:xfrm>
            <a:off x="6405223" y="29823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610</a:t>
            </a:r>
            <a:endParaRPr sz="1400" b="0" i="0" u="none" strike="noStrike" cap="none">
              <a:solidFill>
                <a:srgbClr val="000000"/>
              </a:solidFill>
              <a:latin typeface="Arial"/>
              <a:ea typeface="Arial"/>
              <a:cs typeface="Arial"/>
              <a:sym typeface="Arial"/>
            </a:endParaRPr>
          </a:p>
        </p:txBody>
      </p:sp>
      <p:sp>
        <p:nvSpPr>
          <p:cNvPr id="2136" name="Google Shape;2136;p66"/>
          <p:cNvSpPr/>
          <p:nvPr/>
        </p:nvSpPr>
        <p:spPr>
          <a:xfrm>
            <a:off x="29700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137" name="Google Shape;2137;p66"/>
          <p:cNvSpPr/>
          <p:nvPr/>
        </p:nvSpPr>
        <p:spPr>
          <a:xfrm>
            <a:off x="5713250" y="21216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233</a:t>
            </a:r>
            <a:endParaRPr sz="1400" b="0" i="0" u="none" strike="noStrike" cap="none">
              <a:solidFill>
                <a:srgbClr val="000000"/>
              </a:solidFill>
              <a:latin typeface="Arial"/>
              <a:ea typeface="Arial"/>
              <a:cs typeface="Arial"/>
              <a:sym typeface="Arial"/>
            </a:endParaRPr>
          </a:p>
        </p:txBody>
      </p:sp>
      <p:sp>
        <p:nvSpPr>
          <p:cNvPr id="2138" name="Google Shape;2138;p66"/>
          <p:cNvSpPr/>
          <p:nvPr/>
        </p:nvSpPr>
        <p:spPr>
          <a:xfrm>
            <a:off x="4341650" y="11830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34</a:t>
            </a:r>
            <a:endParaRPr sz="1400" b="0" i="0" u="none" strike="noStrike" cap="none">
              <a:solidFill>
                <a:srgbClr val="000000"/>
              </a:solidFill>
              <a:latin typeface="Arial"/>
              <a:ea typeface="Arial"/>
              <a:cs typeface="Arial"/>
              <a:sym typeface="Arial"/>
            </a:endParaRPr>
          </a:p>
        </p:txBody>
      </p:sp>
      <p:cxnSp>
        <p:nvCxnSpPr>
          <p:cNvPr id="2139" name="Google Shape;2139;p66"/>
          <p:cNvCxnSpPr>
            <a:stCxn id="2138" idx="4"/>
            <a:endCxn id="2136" idx="0"/>
          </p:cNvCxnSpPr>
          <p:nvPr/>
        </p:nvCxnSpPr>
        <p:spPr>
          <a:xfrm flipH="1">
            <a:off x="3189050" y="1621007"/>
            <a:ext cx="1371600" cy="500700"/>
          </a:xfrm>
          <a:prstGeom prst="straightConnector1">
            <a:avLst/>
          </a:prstGeom>
          <a:noFill/>
          <a:ln w="28575" cap="flat" cmpd="sng">
            <a:solidFill>
              <a:srgbClr val="6AA84F"/>
            </a:solidFill>
            <a:prstDash val="solid"/>
            <a:round/>
            <a:headEnd type="none" w="sm" len="sm"/>
            <a:tailEnd type="triangle" w="med" len="med"/>
          </a:ln>
        </p:spPr>
      </p:cxnSp>
      <p:cxnSp>
        <p:nvCxnSpPr>
          <p:cNvPr id="2140" name="Google Shape;2140;p66"/>
          <p:cNvCxnSpPr>
            <a:stCxn id="2133" idx="4"/>
            <a:endCxn id="2128" idx="0"/>
          </p:cNvCxnSpPr>
          <p:nvPr/>
        </p:nvCxnSpPr>
        <p:spPr>
          <a:xfrm flipH="1">
            <a:off x="3543348" y="3420382"/>
            <a:ext cx="331500" cy="422700"/>
          </a:xfrm>
          <a:prstGeom prst="straightConnector1">
            <a:avLst/>
          </a:prstGeom>
          <a:noFill/>
          <a:ln w="28575" cap="flat" cmpd="sng">
            <a:solidFill>
              <a:srgbClr val="6AA84F"/>
            </a:solidFill>
            <a:prstDash val="solid"/>
            <a:round/>
            <a:headEnd type="none" w="sm" len="sm"/>
            <a:tailEnd type="triangle" w="med" len="med"/>
          </a:ln>
        </p:spPr>
      </p:cxnSp>
      <p:cxnSp>
        <p:nvCxnSpPr>
          <p:cNvPr id="2141" name="Google Shape;2141;p66"/>
          <p:cNvCxnSpPr>
            <a:stCxn id="2134" idx="4"/>
            <a:endCxn id="2130" idx="0"/>
          </p:cNvCxnSpPr>
          <p:nvPr/>
        </p:nvCxnSpPr>
        <p:spPr>
          <a:xfrm flipH="1">
            <a:off x="49148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42" name="Google Shape;2142;p66"/>
          <p:cNvCxnSpPr>
            <a:stCxn id="2135" idx="4"/>
            <a:endCxn id="2131" idx="0"/>
          </p:cNvCxnSpPr>
          <p:nvPr/>
        </p:nvCxnSpPr>
        <p:spPr>
          <a:xfrm flipH="1">
            <a:off x="6286423" y="3420382"/>
            <a:ext cx="337800" cy="422700"/>
          </a:xfrm>
          <a:prstGeom prst="straightConnector1">
            <a:avLst/>
          </a:prstGeom>
          <a:noFill/>
          <a:ln w="28575" cap="flat" cmpd="sng">
            <a:solidFill>
              <a:srgbClr val="6AA84F"/>
            </a:solidFill>
            <a:prstDash val="solid"/>
            <a:round/>
            <a:headEnd type="none" w="sm" len="sm"/>
            <a:tailEnd type="triangle" w="med" len="med"/>
          </a:ln>
        </p:spPr>
      </p:cxnSp>
      <p:cxnSp>
        <p:nvCxnSpPr>
          <p:cNvPr id="2143" name="Google Shape;2143;p66"/>
          <p:cNvCxnSpPr>
            <a:stCxn id="2137" idx="4"/>
            <a:endCxn id="2134" idx="0"/>
          </p:cNvCxnSpPr>
          <p:nvPr/>
        </p:nvCxnSpPr>
        <p:spPr>
          <a:xfrm flipH="1">
            <a:off x="5252750" y="2559682"/>
            <a:ext cx="679500" cy="422700"/>
          </a:xfrm>
          <a:prstGeom prst="straightConnector1">
            <a:avLst/>
          </a:prstGeom>
          <a:noFill/>
          <a:ln w="28575" cap="flat" cmpd="sng">
            <a:solidFill>
              <a:srgbClr val="6AA84F"/>
            </a:solidFill>
            <a:prstDash val="solid"/>
            <a:round/>
            <a:headEnd type="none" w="sm" len="sm"/>
            <a:tailEnd type="triangle" w="med" len="med"/>
          </a:ln>
        </p:spPr>
      </p:cxnSp>
      <p:cxnSp>
        <p:nvCxnSpPr>
          <p:cNvPr id="2144" name="Google Shape;2144;p66"/>
          <p:cNvCxnSpPr>
            <a:stCxn id="2138" idx="4"/>
            <a:endCxn id="2137" idx="0"/>
          </p:cNvCxnSpPr>
          <p:nvPr/>
        </p:nvCxnSpPr>
        <p:spPr>
          <a:xfrm>
            <a:off x="4560650" y="1621007"/>
            <a:ext cx="1371600" cy="500700"/>
          </a:xfrm>
          <a:prstGeom prst="straightConnector1">
            <a:avLst/>
          </a:prstGeom>
          <a:noFill/>
          <a:ln w="28575" cap="flat" cmpd="sng">
            <a:solidFill>
              <a:srgbClr val="980000"/>
            </a:solidFill>
            <a:prstDash val="solid"/>
            <a:round/>
            <a:headEnd type="none" w="sm" len="sm"/>
            <a:tailEnd type="triangle" w="med" len="med"/>
          </a:ln>
        </p:spPr>
      </p:cxnSp>
      <p:cxnSp>
        <p:nvCxnSpPr>
          <p:cNvPr id="2145" name="Google Shape;2145;p66"/>
          <p:cNvCxnSpPr>
            <a:stCxn id="2136" idx="4"/>
            <a:endCxn id="2133" idx="0"/>
          </p:cNvCxnSpPr>
          <p:nvPr/>
        </p:nvCxnSpPr>
        <p:spPr>
          <a:xfrm>
            <a:off x="3189050" y="2559682"/>
            <a:ext cx="685800" cy="422700"/>
          </a:xfrm>
          <a:prstGeom prst="straightConnector1">
            <a:avLst/>
          </a:prstGeom>
          <a:noFill/>
          <a:ln w="28575" cap="flat" cmpd="sng">
            <a:solidFill>
              <a:srgbClr val="980000"/>
            </a:solidFill>
            <a:prstDash val="solid"/>
            <a:round/>
            <a:headEnd type="none" w="sm" len="sm"/>
            <a:tailEnd type="triangle" w="med" len="med"/>
          </a:ln>
        </p:spPr>
      </p:cxnSp>
      <p:cxnSp>
        <p:nvCxnSpPr>
          <p:cNvPr id="2146" name="Google Shape;2146;p66"/>
          <p:cNvCxnSpPr>
            <a:stCxn id="2137" idx="4"/>
            <a:endCxn id="2135" idx="0"/>
          </p:cNvCxnSpPr>
          <p:nvPr/>
        </p:nvCxnSpPr>
        <p:spPr>
          <a:xfrm>
            <a:off x="5932250" y="2559682"/>
            <a:ext cx="692100" cy="422700"/>
          </a:xfrm>
          <a:prstGeom prst="straightConnector1">
            <a:avLst/>
          </a:prstGeom>
          <a:noFill/>
          <a:ln w="28575" cap="flat" cmpd="sng">
            <a:solidFill>
              <a:srgbClr val="980000"/>
            </a:solidFill>
            <a:prstDash val="solid"/>
            <a:round/>
            <a:headEnd type="none" w="sm" len="sm"/>
            <a:tailEnd type="triangle" w="med" len="med"/>
          </a:ln>
        </p:spPr>
      </p:cxnSp>
      <p:cxnSp>
        <p:nvCxnSpPr>
          <p:cNvPr id="2147" name="Google Shape;2147;p66"/>
          <p:cNvCxnSpPr>
            <a:stCxn id="2133" idx="4"/>
            <a:endCxn id="2129" idx="0"/>
          </p:cNvCxnSpPr>
          <p:nvPr/>
        </p:nvCxnSpPr>
        <p:spPr>
          <a:xfrm>
            <a:off x="3874848" y="3420382"/>
            <a:ext cx="354300" cy="422700"/>
          </a:xfrm>
          <a:prstGeom prst="straightConnector1">
            <a:avLst/>
          </a:prstGeom>
          <a:noFill/>
          <a:ln w="28575" cap="flat" cmpd="sng">
            <a:solidFill>
              <a:srgbClr val="980000"/>
            </a:solidFill>
            <a:prstDash val="solid"/>
            <a:round/>
            <a:headEnd type="none" w="sm" len="sm"/>
            <a:tailEnd type="triangle" w="med" len="med"/>
          </a:ln>
        </p:spPr>
      </p:cxnSp>
      <p:cxnSp>
        <p:nvCxnSpPr>
          <p:cNvPr id="2148" name="Google Shape;2148;p66"/>
          <p:cNvCxnSpPr>
            <a:stCxn id="2135" idx="4"/>
            <a:endCxn id="2132" idx="0"/>
          </p:cNvCxnSpPr>
          <p:nvPr/>
        </p:nvCxnSpPr>
        <p:spPr>
          <a:xfrm>
            <a:off x="6624223" y="3420382"/>
            <a:ext cx="348000" cy="422700"/>
          </a:xfrm>
          <a:prstGeom prst="straightConnector1">
            <a:avLst/>
          </a:prstGeom>
          <a:noFill/>
          <a:ln w="28575" cap="flat" cmpd="sng">
            <a:solidFill>
              <a:srgbClr val="980000"/>
            </a:solidFill>
            <a:prstDash val="solid"/>
            <a:round/>
            <a:headEnd type="none" w="sm" len="sm"/>
            <a:tailEnd type="triangle" w="med" len="med"/>
          </a:ln>
        </p:spPr>
      </p:cxnSp>
      <p:sp>
        <p:nvSpPr>
          <p:cNvPr id="2149" name="Google Shape;2149;p66"/>
          <p:cNvSpPr/>
          <p:nvPr/>
        </p:nvSpPr>
        <p:spPr>
          <a:xfrm>
            <a:off x="302445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a:t>
            </a:r>
            <a:endParaRPr sz="1400" b="0" i="0" u="none" strike="noStrike" cap="none">
              <a:solidFill>
                <a:srgbClr val="595959"/>
              </a:solidFill>
              <a:latin typeface="Consolas"/>
              <a:ea typeface="Consolas"/>
              <a:cs typeface="Consolas"/>
              <a:sym typeface="Consolas"/>
            </a:endParaRPr>
          </a:p>
        </p:txBody>
      </p:sp>
      <p:sp>
        <p:nvSpPr>
          <p:cNvPr id="2150" name="Google Shape;2150;p66"/>
          <p:cNvSpPr/>
          <p:nvPr/>
        </p:nvSpPr>
        <p:spPr>
          <a:xfrm>
            <a:off x="3385538" y="4551929"/>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2</a:t>
            </a:r>
            <a:endParaRPr sz="1400" b="0" i="0" u="none" strike="noStrike" cap="none">
              <a:solidFill>
                <a:srgbClr val="595959"/>
              </a:solidFill>
              <a:latin typeface="Consolas"/>
              <a:ea typeface="Consolas"/>
              <a:cs typeface="Consolas"/>
              <a:sym typeface="Consolas"/>
            </a:endParaRPr>
          </a:p>
        </p:txBody>
      </p:sp>
      <p:sp>
        <p:nvSpPr>
          <p:cNvPr id="2151" name="Google Shape;2151;p66"/>
          <p:cNvSpPr/>
          <p:nvPr/>
        </p:nvSpPr>
        <p:spPr>
          <a:xfrm>
            <a:off x="3705840"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3</a:t>
            </a:r>
            <a:endParaRPr sz="1400" b="0" i="0" u="none" strike="noStrike" cap="none">
              <a:solidFill>
                <a:srgbClr val="595959"/>
              </a:solidFill>
              <a:latin typeface="Consolas"/>
              <a:ea typeface="Consolas"/>
              <a:cs typeface="Consolas"/>
              <a:sym typeface="Consolas"/>
            </a:endParaRPr>
          </a:p>
        </p:txBody>
      </p:sp>
      <p:sp>
        <p:nvSpPr>
          <p:cNvPr id="2152" name="Google Shape;2152;p66"/>
          <p:cNvSpPr/>
          <p:nvPr/>
        </p:nvSpPr>
        <p:spPr>
          <a:xfrm>
            <a:off x="4063765"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4</a:t>
            </a:r>
            <a:endParaRPr sz="1400" b="0" i="0" u="none" strike="noStrike" cap="none">
              <a:solidFill>
                <a:srgbClr val="595959"/>
              </a:solidFill>
              <a:latin typeface="Consolas"/>
              <a:ea typeface="Consolas"/>
              <a:cs typeface="Consolas"/>
              <a:sym typeface="Consolas"/>
            </a:endParaRPr>
          </a:p>
        </p:txBody>
      </p:sp>
      <p:sp>
        <p:nvSpPr>
          <p:cNvPr id="2153" name="Google Shape;2153;p66"/>
          <p:cNvSpPr/>
          <p:nvPr/>
        </p:nvSpPr>
        <p:spPr>
          <a:xfrm>
            <a:off x="44406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5</a:t>
            </a:r>
            <a:endParaRPr sz="1400" b="0" i="0" u="none" strike="noStrike" cap="none">
              <a:solidFill>
                <a:srgbClr val="595959"/>
              </a:solidFill>
              <a:latin typeface="Consolas"/>
              <a:ea typeface="Consolas"/>
              <a:cs typeface="Consolas"/>
              <a:sym typeface="Consolas"/>
            </a:endParaRPr>
          </a:p>
        </p:txBody>
      </p:sp>
      <p:sp>
        <p:nvSpPr>
          <p:cNvPr id="2154" name="Google Shape;2154;p66"/>
          <p:cNvSpPr/>
          <p:nvPr/>
        </p:nvSpPr>
        <p:spPr>
          <a:xfrm>
            <a:off x="475456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6</a:t>
            </a:r>
            <a:endParaRPr sz="1400" b="0" i="0" u="none" strike="noStrike" cap="none">
              <a:solidFill>
                <a:srgbClr val="595959"/>
              </a:solidFill>
              <a:latin typeface="Consolas"/>
              <a:ea typeface="Consolas"/>
              <a:cs typeface="Consolas"/>
              <a:sym typeface="Consolas"/>
            </a:endParaRPr>
          </a:p>
        </p:txBody>
      </p:sp>
      <p:sp>
        <p:nvSpPr>
          <p:cNvPr id="2155" name="Google Shape;2155;p66"/>
          <p:cNvSpPr/>
          <p:nvPr/>
        </p:nvSpPr>
        <p:spPr>
          <a:xfrm>
            <a:off x="5090927" y="4551917"/>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7</a:t>
            </a:r>
            <a:endParaRPr sz="1400" b="0" i="0" u="none" strike="noStrike" cap="none">
              <a:solidFill>
                <a:srgbClr val="595959"/>
              </a:solidFill>
              <a:latin typeface="Consolas"/>
              <a:ea typeface="Consolas"/>
              <a:cs typeface="Consolas"/>
              <a:sym typeface="Consolas"/>
            </a:endParaRPr>
          </a:p>
        </p:txBody>
      </p:sp>
      <p:sp>
        <p:nvSpPr>
          <p:cNvPr id="2156" name="Google Shape;2156;p66"/>
          <p:cNvSpPr/>
          <p:nvPr/>
        </p:nvSpPr>
        <p:spPr>
          <a:xfrm>
            <a:off x="5766267" y="455194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8</a:t>
            </a:r>
            <a:endParaRPr sz="1400" b="0" i="0" u="none" strike="noStrike" cap="none">
              <a:solidFill>
                <a:srgbClr val="595959"/>
              </a:solidFill>
              <a:latin typeface="Consolas"/>
              <a:ea typeface="Consolas"/>
              <a:cs typeface="Consolas"/>
              <a:sym typeface="Consolas"/>
            </a:endParaRPr>
          </a:p>
        </p:txBody>
      </p:sp>
      <p:sp>
        <p:nvSpPr>
          <p:cNvPr id="2157" name="Google Shape;2157;p66"/>
          <p:cNvSpPr/>
          <p:nvPr/>
        </p:nvSpPr>
        <p:spPr>
          <a:xfrm>
            <a:off x="6135885" y="4551892"/>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9</a:t>
            </a:r>
            <a:endParaRPr sz="1400" b="0" i="0" u="none" strike="noStrike" cap="none">
              <a:solidFill>
                <a:srgbClr val="595959"/>
              </a:solidFill>
              <a:latin typeface="Consolas"/>
              <a:ea typeface="Consolas"/>
              <a:cs typeface="Consolas"/>
              <a:sym typeface="Consolas"/>
            </a:endParaRPr>
          </a:p>
        </p:txBody>
      </p:sp>
      <p:sp>
        <p:nvSpPr>
          <p:cNvPr id="2158" name="Google Shape;2158;p66"/>
          <p:cNvSpPr/>
          <p:nvPr/>
        </p:nvSpPr>
        <p:spPr>
          <a:xfrm>
            <a:off x="6476577"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10</a:t>
            </a:r>
            <a:endParaRPr sz="1400" b="0" i="0" u="none" strike="noStrike" cap="none">
              <a:solidFill>
                <a:srgbClr val="595959"/>
              </a:solidFill>
              <a:latin typeface="Consolas"/>
              <a:ea typeface="Consolas"/>
              <a:cs typeface="Consolas"/>
              <a:sym typeface="Consolas"/>
            </a:endParaRPr>
          </a:p>
        </p:txBody>
      </p:sp>
      <p:sp>
        <p:nvSpPr>
          <p:cNvPr id="2159" name="Google Shape;2159;p66"/>
          <p:cNvSpPr/>
          <p:nvPr/>
        </p:nvSpPr>
        <p:spPr>
          <a:xfrm>
            <a:off x="6817242" y="4551904"/>
            <a:ext cx="323400" cy="32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400" b="0" i="0" u="none" strike="noStrike" cap="none">
                <a:solidFill>
                  <a:srgbClr val="595959"/>
                </a:solidFill>
                <a:latin typeface="Consolas"/>
                <a:ea typeface="Consolas"/>
                <a:cs typeface="Consolas"/>
                <a:sym typeface="Consolas"/>
              </a:rPr>
              <a:t>11</a:t>
            </a:r>
            <a:endParaRPr sz="1400" b="0" i="0" u="none" strike="noStrike" cap="none">
              <a:solidFill>
                <a:srgbClr val="595959"/>
              </a:solidFill>
              <a:latin typeface="Consolas"/>
              <a:ea typeface="Consolas"/>
              <a:cs typeface="Consolas"/>
              <a:sym typeface="Consolas"/>
            </a:endParaRPr>
          </a:p>
        </p:txBody>
      </p:sp>
      <p:sp>
        <p:nvSpPr>
          <p:cNvPr id="2160" name="Google Shape;2160;p66"/>
          <p:cNvSpPr txBox="1"/>
          <p:nvPr/>
        </p:nvSpPr>
        <p:spPr>
          <a:xfrm>
            <a:off x="2411405" y="4501718"/>
            <a:ext cx="715200" cy="2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Rank:</a:t>
            </a:r>
            <a:endParaRPr sz="1400" b="0" i="0" u="none" strike="noStrike" cap="none">
              <a:solidFill>
                <a:srgbClr val="000000"/>
              </a:solidFill>
              <a:latin typeface="Arial"/>
              <a:ea typeface="Arial"/>
              <a:cs typeface="Arial"/>
              <a:sym typeface="Arial"/>
            </a:endParaRPr>
          </a:p>
        </p:txBody>
      </p:sp>
      <p:sp>
        <p:nvSpPr>
          <p:cNvPr id="2161" name="Google Shape;2161;p66"/>
          <p:cNvSpPr txBox="1"/>
          <p:nvPr/>
        </p:nvSpPr>
        <p:spPr>
          <a:xfrm>
            <a:off x="188175" y="1630875"/>
            <a:ext cx="2223300" cy="221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Take ranks!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rank(377)</a:t>
            </a:r>
            <a:r>
              <a:rPr lang="en" sz="1400" b="0" i="0" u="none" strike="noStrike" cap="none">
                <a:solidFill>
                  <a:srgbClr val="000000"/>
                </a:solidFill>
                <a:latin typeface="Arial"/>
                <a:ea typeface="Arial"/>
                <a:cs typeface="Arial"/>
                <a:sym typeface="Arial"/>
              </a:rPr>
              <a:t> covers </a:t>
            </a:r>
            <a:r>
              <a:rPr lang="en" sz="1400" b="0" i="0" u="none" strike="noStrike" cap="none">
                <a:solidFill>
                  <a:srgbClr val="000000"/>
                </a:solidFill>
                <a:highlight>
                  <a:srgbClr val="F4CCCC"/>
                </a:highlight>
                <a:latin typeface="Arial"/>
                <a:ea typeface="Arial"/>
                <a:cs typeface="Arial"/>
                <a:sym typeface="Arial"/>
              </a:rPr>
              <a:t>9</a:t>
            </a:r>
            <a:r>
              <a:rPr lang="en" sz="1400" b="0" i="0" u="none" strike="noStrike" cap="none">
                <a:solidFill>
                  <a:srgbClr val="000000"/>
                </a:solidFill>
                <a:latin typeface="Arial"/>
                <a:ea typeface="Arial"/>
                <a:cs typeface="Arial"/>
                <a:sym typeface="Arial"/>
              </a:rPr>
              <a:t>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EFEFEF"/>
                </a:highlight>
                <a:latin typeface="Consolas"/>
                <a:ea typeface="Consolas"/>
                <a:cs typeface="Consolas"/>
                <a:sym typeface="Consolas"/>
              </a:rPr>
              <a:t>rank(13)</a:t>
            </a:r>
            <a:r>
              <a:rPr lang="en" sz="1400" b="0" i="0" u="none" strike="noStrike" cap="none">
                <a:solidFill>
                  <a:srgbClr val="000000"/>
                </a:solidFill>
                <a:latin typeface="Arial"/>
                <a:ea typeface="Arial"/>
                <a:cs typeface="Arial"/>
                <a:sym typeface="Arial"/>
              </a:rPr>
              <a:t> covers </a:t>
            </a:r>
            <a:r>
              <a:rPr lang="en" sz="1400" b="0" i="0" u="none" strike="noStrike" cap="none">
                <a:solidFill>
                  <a:srgbClr val="000000"/>
                </a:solidFill>
                <a:highlight>
                  <a:srgbClr val="C9DAF8"/>
                </a:highlight>
                <a:latin typeface="Arial"/>
                <a:ea typeface="Arial"/>
                <a:cs typeface="Arial"/>
                <a:sym typeface="Arial"/>
              </a:rPr>
              <a:t>3</a:t>
            </a:r>
            <a:r>
              <a:rPr lang="en" sz="1400" b="0" i="0" u="none" strike="noStrike" cap="none">
                <a:solidFill>
                  <a:srgbClr val="000000"/>
                </a:solidFill>
                <a:latin typeface="Arial"/>
                <a:ea typeface="Arial"/>
                <a:cs typeface="Arial"/>
                <a:sym typeface="Arial"/>
              </a:rPr>
              <a:t> elements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rgbClr val="00FF00"/>
                </a:highlight>
                <a:latin typeface="Arial"/>
                <a:ea typeface="Arial"/>
                <a:cs typeface="Arial"/>
                <a:sym typeface="Arial"/>
              </a:rPr>
              <a:t>rank(377) - rank(13) - 1</a:t>
            </a:r>
            <a:endParaRPr sz="1400" b="0" i="0" u="none" strike="noStrike" cap="none">
              <a:solidFill>
                <a:srgbClr val="000000"/>
              </a:solidFill>
              <a:highlight>
                <a:srgbClr val="00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66"/>
          <p:cNvSpPr/>
          <p:nvPr/>
        </p:nvSpPr>
        <p:spPr>
          <a:xfrm>
            <a:off x="3023375" y="4302975"/>
            <a:ext cx="3381900" cy="753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66"/>
          <p:cNvSpPr/>
          <p:nvPr/>
        </p:nvSpPr>
        <p:spPr>
          <a:xfrm>
            <a:off x="3023375" y="4427475"/>
            <a:ext cx="851400" cy="753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66"/>
          <p:cNvSpPr/>
          <p:nvPr/>
        </p:nvSpPr>
        <p:spPr>
          <a:xfrm>
            <a:off x="4093850" y="4551975"/>
            <a:ext cx="1933800" cy="753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67"/>
          <p:cNvSpPr/>
          <p:nvPr/>
        </p:nvSpPr>
        <p:spPr>
          <a:xfrm>
            <a:off x="5113313" y="8729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start</a:t>
            </a:r>
            <a:endParaRPr sz="1000" b="0" i="0" u="none" strike="noStrike" cap="none">
              <a:solidFill>
                <a:srgbClr val="000000"/>
              </a:solidFill>
              <a:latin typeface="Arial"/>
              <a:ea typeface="Arial"/>
              <a:cs typeface="Arial"/>
              <a:sym typeface="Arial"/>
            </a:endParaRPr>
          </a:p>
        </p:txBody>
      </p:sp>
      <p:sp>
        <p:nvSpPr>
          <p:cNvPr id="2170" name="Google Shape;2170;p67"/>
          <p:cNvSpPr/>
          <p:nvPr/>
        </p:nvSpPr>
        <p:spPr>
          <a:xfrm>
            <a:off x="3731688" y="1549082"/>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71" name="Google Shape;2171;p67"/>
          <p:cNvSpPr/>
          <p:nvPr/>
        </p:nvSpPr>
        <p:spPr>
          <a:xfrm>
            <a:off x="6354588" y="1549082"/>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72" name="Google Shape;2172;p67"/>
          <p:cNvSpPr/>
          <p:nvPr/>
        </p:nvSpPr>
        <p:spPr>
          <a:xfrm>
            <a:off x="3731688" y="2252120"/>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73" name="Google Shape;2173;p67"/>
          <p:cNvSpPr/>
          <p:nvPr/>
        </p:nvSpPr>
        <p:spPr>
          <a:xfrm>
            <a:off x="2649063"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74" name="Google Shape;2174;p67"/>
          <p:cNvSpPr/>
          <p:nvPr/>
        </p:nvSpPr>
        <p:spPr>
          <a:xfrm>
            <a:off x="467531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75" name="Google Shape;2175;p67"/>
          <p:cNvSpPr/>
          <p:nvPr/>
        </p:nvSpPr>
        <p:spPr>
          <a:xfrm>
            <a:off x="200443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76" name="Google Shape;2176;p67"/>
          <p:cNvSpPr/>
          <p:nvPr/>
        </p:nvSpPr>
        <p:spPr>
          <a:xfrm>
            <a:off x="26490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77" name="Google Shape;2177;p67"/>
          <p:cNvSpPr/>
          <p:nvPr/>
        </p:nvSpPr>
        <p:spPr>
          <a:xfrm>
            <a:off x="3293688"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2178" name="Google Shape;2178;p67"/>
          <p:cNvSpPr/>
          <p:nvPr/>
        </p:nvSpPr>
        <p:spPr>
          <a:xfrm>
            <a:off x="4304463" y="405370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79" name="Google Shape;2179;p67"/>
          <p:cNvSpPr/>
          <p:nvPr/>
        </p:nvSpPr>
        <p:spPr>
          <a:xfrm>
            <a:off x="6022038"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80" name="Google Shape;2180;p67"/>
          <p:cNvSpPr/>
          <p:nvPr/>
        </p:nvSpPr>
        <p:spPr>
          <a:xfrm>
            <a:off x="6701563" y="3136357"/>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2181" name="Google Shape;2181;p67"/>
          <p:cNvSpPr/>
          <p:nvPr/>
        </p:nvSpPr>
        <p:spPr>
          <a:xfrm>
            <a:off x="6354588" y="2252120"/>
            <a:ext cx="438000" cy="438000"/>
          </a:xfrm>
          <a:prstGeom prst="ellipse">
            <a:avLst/>
          </a:prstGeom>
          <a:solidFill>
            <a:srgbClr val="EEEEEE"/>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2182" name="Google Shape;2182;p67"/>
          <p:cNvSpPr txBox="1">
            <a:spLocks noGrp="1"/>
          </p:cNvSpPr>
          <p:nvPr>
            <p:ph type="body" idx="1"/>
          </p:nvPr>
        </p:nvSpPr>
        <p:spPr>
          <a:xfrm>
            <a:off x="159300" y="85675"/>
            <a:ext cx="2064000" cy="3176100"/>
          </a:xfrm>
          <a:prstGeom prst="rect">
            <a:avLst/>
          </a:prstGeom>
          <a:solidFill>
            <a:srgbClr val="FCE5CD"/>
          </a:solid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Want to store:</a:t>
            </a:r>
            <a:endParaRPr/>
          </a:p>
          <a:p>
            <a:pPr marL="457200" lvl="0" indent="-342900" algn="l" rtl="0">
              <a:lnSpc>
                <a:spcPct val="115000"/>
              </a:lnSpc>
              <a:spcBef>
                <a:spcPts val="120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"aaaa" (2)</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"aaac" (1)</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"aaba" (5)</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"aab" (7)</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"baa" (6)</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"bab" (3)</a:t>
            </a:r>
            <a:endParaRPr>
              <a:solidFill>
                <a:srgbClr val="388E3C"/>
              </a:solidFill>
              <a:latin typeface="Consolas"/>
              <a:ea typeface="Consolas"/>
              <a:cs typeface="Consolas"/>
              <a:sym typeface="Consolas"/>
            </a:endParaRPr>
          </a:p>
          <a:p>
            <a:pPr marL="457200" lvl="0" indent="-342900" algn="l" rtl="0">
              <a:lnSpc>
                <a:spcPct val="115000"/>
              </a:lnSpc>
              <a:spcBef>
                <a:spcPts val="0"/>
              </a:spcBef>
              <a:spcAft>
                <a:spcPts val="0"/>
              </a:spcAft>
              <a:buClr>
                <a:srgbClr val="388E3C"/>
              </a:buClr>
              <a:buSzPts val="1800"/>
              <a:buFont typeface="Consolas"/>
              <a:buChar char="●"/>
            </a:pPr>
            <a:r>
              <a:rPr lang="en">
                <a:solidFill>
                  <a:srgbClr val="388E3C"/>
                </a:solidFill>
                <a:latin typeface="Consolas"/>
                <a:ea typeface="Consolas"/>
                <a:cs typeface="Consolas"/>
                <a:sym typeface="Consolas"/>
              </a:rPr>
              <a:t>"bac" (2)</a:t>
            </a:r>
            <a:endParaRPr>
              <a:solidFill>
                <a:srgbClr val="388E3C"/>
              </a:solidFill>
              <a:latin typeface="Consolas"/>
              <a:ea typeface="Consolas"/>
              <a:cs typeface="Consolas"/>
              <a:sym typeface="Consolas"/>
            </a:endParaRPr>
          </a:p>
          <a:p>
            <a:pPr marL="0" lvl="0" indent="0" algn="l" rtl="0">
              <a:lnSpc>
                <a:spcPct val="115000"/>
              </a:lnSpc>
              <a:spcBef>
                <a:spcPts val="0"/>
              </a:spcBef>
              <a:spcAft>
                <a:spcPts val="1200"/>
              </a:spcAft>
              <a:buSzPts val="1800"/>
              <a:buNone/>
            </a:pPr>
            <a:endParaRPr/>
          </a:p>
        </p:txBody>
      </p:sp>
      <p:cxnSp>
        <p:nvCxnSpPr>
          <p:cNvPr id="2183" name="Google Shape;2183;p67"/>
          <p:cNvCxnSpPr>
            <a:stCxn id="2169" idx="4"/>
            <a:endCxn id="2170" idx="0"/>
          </p:cNvCxnSpPr>
          <p:nvPr/>
        </p:nvCxnSpPr>
        <p:spPr>
          <a:xfrm flipH="1">
            <a:off x="3950813" y="1310957"/>
            <a:ext cx="1381500" cy="238200"/>
          </a:xfrm>
          <a:prstGeom prst="straightConnector1">
            <a:avLst/>
          </a:prstGeom>
          <a:noFill/>
          <a:ln w="19050" cap="flat" cmpd="sng">
            <a:solidFill>
              <a:schemeClr val="dk2"/>
            </a:solidFill>
            <a:prstDash val="solid"/>
            <a:round/>
            <a:headEnd type="none" w="sm" len="sm"/>
            <a:tailEnd type="triangle" w="med" len="med"/>
          </a:ln>
        </p:spPr>
      </p:cxnSp>
      <p:cxnSp>
        <p:nvCxnSpPr>
          <p:cNvPr id="2184" name="Google Shape;2184;p67"/>
          <p:cNvCxnSpPr>
            <a:stCxn id="2169" idx="4"/>
            <a:endCxn id="2171" idx="0"/>
          </p:cNvCxnSpPr>
          <p:nvPr/>
        </p:nvCxnSpPr>
        <p:spPr>
          <a:xfrm>
            <a:off x="5332313" y="1310957"/>
            <a:ext cx="1241400" cy="238200"/>
          </a:xfrm>
          <a:prstGeom prst="straightConnector1">
            <a:avLst/>
          </a:prstGeom>
          <a:noFill/>
          <a:ln w="19050" cap="flat" cmpd="sng">
            <a:solidFill>
              <a:schemeClr val="dk2"/>
            </a:solidFill>
            <a:prstDash val="solid"/>
            <a:round/>
            <a:headEnd type="none" w="sm" len="sm"/>
            <a:tailEnd type="triangle" w="med" len="med"/>
          </a:ln>
        </p:spPr>
      </p:cxnSp>
      <p:cxnSp>
        <p:nvCxnSpPr>
          <p:cNvPr id="2185" name="Google Shape;2185;p67"/>
          <p:cNvCxnSpPr>
            <a:stCxn id="2170" idx="4"/>
            <a:endCxn id="2172" idx="0"/>
          </p:cNvCxnSpPr>
          <p:nvPr/>
        </p:nvCxnSpPr>
        <p:spPr>
          <a:xfrm>
            <a:off x="39506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2186" name="Google Shape;2186;p67"/>
          <p:cNvCxnSpPr>
            <a:stCxn id="2171" idx="4"/>
            <a:endCxn id="2181" idx="0"/>
          </p:cNvCxnSpPr>
          <p:nvPr/>
        </p:nvCxnSpPr>
        <p:spPr>
          <a:xfrm>
            <a:off x="6573588" y="1987082"/>
            <a:ext cx="0" cy="264900"/>
          </a:xfrm>
          <a:prstGeom prst="straightConnector1">
            <a:avLst/>
          </a:prstGeom>
          <a:noFill/>
          <a:ln w="19050" cap="flat" cmpd="sng">
            <a:solidFill>
              <a:schemeClr val="dk2"/>
            </a:solidFill>
            <a:prstDash val="solid"/>
            <a:round/>
            <a:headEnd type="none" w="sm" len="sm"/>
            <a:tailEnd type="triangle" w="med" len="med"/>
          </a:ln>
        </p:spPr>
      </p:cxnSp>
      <p:cxnSp>
        <p:nvCxnSpPr>
          <p:cNvPr id="2187" name="Google Shape;2187;p67"/>
          <p:cNvCxnSpPr>
            <a:stCxn id="2181" idx="4"/>
            <a:endCxn id="2179" idx="0"/>
          </p:cNvCxnSpPr>
          <p:nvPr/>
        </p:nvCxnSpPr>
        <p:spPr>
          <a:xfrm flipH="1">
            <a:off x="6240888" y="2690120"/>
            <a:ext cx="332700" cy="446100"/>
          </a:xfrm>
          <a:prstGeom prst="straightConnector1">
            <a:avLst/>
          </a:prstGeom>
          <a:noFill/>
          <a:ln w="19050" cap="flat" cmpd="sng">
            <a:solidFill>
              <a:schemeClr val="dk2"/>
            </a:solidFill>
            <a:prstDash val="solid"/>
            <a:round/>
            <a:headEnd type="none" w="sm" len="sm"/>
            <a:tailEnd type="triangle" w="med" len="med"/>
          </a:ln>
        </p:spPr>
      </p:cxnSp>
      <p:cxnSp>
        <p:nvCxnSpPr>
          <p:cNvPr id="2188" name="Google Shape;2188;p67"/>
          <p:cNvCxnSpPr>
            <a:stCxn id="2181" idx="4"/>
            <a:endCxn id="2180" idx="0"/>
          </p:cNvCxnSpPr>
          <p:nvPr/>
        </p:nvCxnSpPr>
        <p:spPr>
          <a:xfrm>
            <a:off x="6573588" y="2690120"/>
            <a:ext cx="347100" cy="446100"/>
          </a:xfrm>
          <a:prstGeom prst="straightConnector1">
            <a:avLst/>
          </a:prstGeom>
          <a:noFill/>
          <a:ln w="19050" cap="flat" cmpd="sng">
            <a:solidFill>
              <a:schemeClr val="dk2"/>
            </a:solidFill>
            <a:prstDash val="solid"/>
            <a:round/>
            <a:headEnd type="none" w="sm" len="sm"/>
            <a:tailEnd type="triangle" w="med" len="med"/>
          </a:ln>
        </p:spPr>
      </p:cxnSp>
      <p:cxnSp>
        <p:nvCxnSpPr>
          <p:cNvPr id="2189" name="Google Shape;2189;p67"/>
          <p:cNvCxnSpPr>
            <a:stCxn id="2172" idx="4"/>
            <a:endCxn id="2174" idx="0"/>
          </p:cNvCxnSpPr>
          <p:nvPr/>
        </p:nvCxnSpPr>
        <p:spPr>
          <a:xfrm>
            <a:off x="3950688" y="2690120"/>
            <a:ext cx="943500" cy="446100"/>
          </a:xfrm>
          <a:prstGeom prst="straightConnector1">
            <a:avLst/>
          </a:prstGeom>
          <a:noFill/>
          <a:ln w="19050" cap="flat" cmpd="sng">
            <a:solidFill>
              <a:schemeClr val="dk2"/>
            </a:solidFill>
            <a:prstDash val="solid"/>
            <a:round/>
            <a:headEnd type="none" w="sm" len="sm"/>
            <a:tailEnd type="triangle" w="med" len="med"/>
          </a:ln>
        </p:spPr>
      </p:cxnSp>
      <p:cxnSp>
        <p:nvCxnSpPr>
          <p:cNvPr id="2190" name="Google Shape;2190;p67"/>
          <p:cNvCxnSpPr>
            <a:stCxn id="2172" idx="4"/>
            <a:endCxn id="2173" idx="0"/>
          </p:cNvCxnSpPr>
          <p:nvPr/>
        </p:nvCxnSpPr>
        <p:spPr>
          <a:xfrm flipH="1">
            <a:off x="2867988" y="2690120"/>
            <a:ext cx="1082700" cy="446100"/>
          </a:xfrm>
          <a:prstGeom prst="straightConnector1">
            <a:avLst/>
          </a:prstGeom>
          <a:noFill/>
          <a:ln w="19050" cap="flat" cmpd="sng">
            <a:solidFill>
              <a:schemeClr val="dk2"/>
            </a:solidFill>
            <a:prstDash val="solid"/>
            <a:round/>
            <a:headEnd type="none" w="sm" len="sm"/>
            <a:tailEnd type="triangle" w="med" len="med"/>
          </a:ln>
        </p:spPr>
      </p:cxnSp>
      <p:cxnSp>
        <p:nvCxnSpPr>
          <p:cNvPr id="2191" name="Google Shape;2191;p67"/>
          <p:cNvCxnSpPr>
            <a:stCxn id="2173" idx="4"/>
            <a:endCxn id="2175" idx="0"/>
          </p:cNvCxnSpPr>
          <p:nvPr/>
        </p:nvCxnSpPr>
        <p:spPr>
          <a:xfrm flipH="1">
            <a:off x="22233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2192" name="Google Shape;2192;p67"/>
          <p:cNvCxnSpPr>
            <a:stCxn id="2173" idx="4"/>
            <a:endCxn id="2176" idx="0"/>
          </p:cNvCxnSpPr>
          <p:nvPr/>
        </p:nvCxnSpPr>
        <p:spPr>
          <a:xfrm>
            <a:off x="2868063" y="3574357"/>
            <a:ext cx="0" cy="479400"/>
          </a:xfrm>
          <a:prstGeom prst="straightConnector1">
            <a:avLst/>
          </a:prstGeom>
          <a:noFill/>
          <a:ln w="19050" cap="flat" cmpd="sng">
            <a:solidFill>
              <a:schemeClr val="dk2"/>
            </a:solidFill>
            <a:prstDash val="solid"/>
            <a:round/>
            <a:headEnd type="none" w="sm" len="sm"/>
            <a:tailEnd type="triangle" w="med" len="med"/>
          </a:ln>
        </p:spPr>
      </p:cxnSp>
      <p:cxnSp>
        <p:nvCxnSpPr>
          <p:cNvPr id="2193" name="Google Shape;2193;p67"/>
          <p:cNvCxnSpPr>
            <a:stCxn id="2173" idx="4"/>
            <a:endCxn id="2177" idx="0"/>
          </p:cNvCxnSpPr>
          <p:nvPr/>
        </p:nvCxnSpPr>
        <p:spPr>
          <a:xfrm>
            <a:off x="2868063" y="3574357"/>
            <a:ext cx="644700" cy="479400"/>
          </a:xfrm>
          <a:prstGeom prst="straightConnector1">
            <a:avLst/>
          </a:prstGeom>
          <a:noFill/>
          <a:ln w="19050" cap="flat" cmpd="sng">
            <a:solidFill>
              <a:schemeClr val="dk2"/>
            </a:solidFill>
            <a:prstDash val="solid"/>
            <a:round/>
            <a:headEnd type="none" w="sm" len="sm"/>
            <a:tailEnd type="triangle" w="med" len="med"/>
          </a:ln>
        </p:spPr>
      </p:cxnSp>
      <p:cxnSp>
        <p:nvCxnSpPr>
          <p:cNvPr id="2194" name="Google Shape;2194;p67"/>
          <p:cNvCxnSpPr>
            <a:stCxn id="2174" idx="4"/>
            <a:endCxn id="2178" idx="0"/>
          </p:cNvCxnSpPr>
          <p:nvPr/>
        </p:nvCxnSpPr>
        <p:spPr>
          <a:xfrm flipH="1">
            <a:off x="4523513" y="3574357"/>
            <a:ext cx="370800" cy="479400"/>
          </a:xfrm>
          <a:prstGeom prst="straightConnector1">
            <a:avLst/>
          </a:prstGeom>
          <a:noFill/>
          <a:ln w="19050" cap="flat" cmpd="sng">
            <a:solidFill>
              <a:schemeClr val="dk2"/>
            </a:solidFill>
            <a:prstDash val="solid"/>
            <a:round/>
            <a:headEnd type="none" w="sm" len="sm"/>
            <a:tailEnd type="triangle" w="med" len="med"/>
          </a:ln>
        </p:spPr>
      </p:cxnSp>
      <p:sp>
        <p:nvSpPr>
          <p:cNvPr id="2195" name="Google Shape;2195;p67"/>
          <p:cNvSpPr txBox="1"/>
          <p:nvPr/>
        </p:nvSpPr>
        <p:spPr>
          <a:xfrm>
            <a:off x="199950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2196" name="Google Shape;2196;p67"/>
          <p:cNvSpPr txBox="1"/>
          <p:nvPr/>
        </p:nvSpPr>
        <p:spPr>
          <a:xfrm>
            <a:off x="26441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2197" name="Google Shape;2197;p67"/>
          <p:cNvSpPr txBox="1"/>
          <p:nvPr/>
        </p:nvSpPr>
        <p:spPr>
          <a:xfrm>
            <a:off x="3288751"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a:t>
            </a:r>
            <a:endParaRPr sz="800" b="0" i="0" u="none" strike="noStrike" cap="none">
              <a:solidFill>
                <a:srgbClr val="FF0000"/>
              </a:solidFill>
              <a:latin typeface="Arial"/>
              <a:ea typeface="Arial"/>
              <a:cs typeface="Arial"/>
              <a:sym typeface="Arial"/>
            </a:endParaRPr>
          </a:p>
        </p:txBody>
      </p:sp>
      <p:grpSp>
        <p:nvGrpSpPr>
          <p:cNvPr id="2198" name="Google Shape;2198;p67"/>
          <p:cNvGrpSpPr/>
          <p:nvPr/>
        </p:nvGrpSpPr>
        <p:grpSpPr>
          <a:xfrm>
            <a:off x="5833097" y="3890150"/>
            <a:ext cx="3292014" cy="1201751"/>
            <a:chOff x="1917150" y="3703787"/>
            <a:chExt cx="5309701" cy="1354238"/>
          </a:xfrm>
        </p:grpSpPr>
        <p:pic>
          <p:nvPicPr>
            <p:cNvPr id="2199" name="Google Shape;2199;p67"/>
            <p:cNvPicPr preferRelativeResize="0"/>
            <p:nvPr/>
          </p:nvPicPr>
          <p:blipFill rotWithShape="1">
            <a:blip r:embed="rId3">
              <a:alphaModFix/>
            </a:blip>
            <a:srcRect/>
            <a:stretch/>
          </p:blipFill>
          <p:spPr>
            <a:xfrm>
              <a:off x="1917150" y="3761175"/>
              <a:ext cx="5309701" cy="1296800"/>
            </a:xfrm>
            <a:prstGeom prst="rect">
              <a:avLst/>
            </a:prstGeom>
            <a:noFill/>
            <a:ln>
              <a:noFill/>
            </a:ln>
          </p:spPr>
        </p:pic>
        <p:sp>
          <p:nvSpPr>
            <p:cNvPr id="2200" name="Google Shape;2200;p67"/>
            <p:cNvSpPr txBox="1"/>
            <p:nvPr/>
          </p:nvSpPr>
          <p:spPr>
            <a:xfrm>
              <a:off x="1917150" y="3761125"/>
              <a:ext cx="5309700" cy="1296900"/>
            </a:xfrm>
            <a:prstGeom prst="rect">
              <a:avLst/>
            </a:prstGeom>
            <a:noFill/>
            <a:ln>
              <a:noFill/>
            </a:ln>
          </p:spPr>
          <p:txBody>
            <a:bodyPr spcFirstLastPara="1" wrap="square" lIns="216000" tIns="180000" rIns="216000"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onsolas"/>
                  <a:ea typeface="Consolas"/>
                  <a:cs typeface="Consolas"/>
                  <a:sym typeface="Consolas"/>
                </a:rPr>
                <a:t>Use the same idea here! </a:t>
              </a:r>
              <a:endParaRPr sz="1400" b="0" i="0" u="none" strike="noStrike" cap="none">
                <a:solidFill>
                  <a:schemeClr val="dk1"/>
                </a:solidFill>
                <a:latin typeface="Consolas"/>
                <a:ea typeface="Consolas"/>
                <a:cs typeface="Consolas"/>
                <a:sym typeface="Consolas"/>
              </a:endParaRPr>
            </a:p>
          </p:txBody>
        </p:sp>
        <p:sp>
          <p:nvSpPr>
            <p:cNvPr id="2201" name="Google Shape;2201;p67"/>
            <p:cNvSpPr/>
            <p:nvPr/>
          </p:nvSpPr>
          <p:spPr>
            <a:xfrm>
              <a:off x="3017606" y="3703787"/>
              <a:ext cx="3108900" cy="307800"/>
            </a:xfrm>
            <a:prstGeom prst="roundRect">
              <a:avLst>
                <a:gd name="adj" fmla="val 30563"/>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countBetween</a:t>
              </a:r>
              <a:endParaRPr sz="1400" b="0" i="0" u="none" strike="noStrike" cap="none">
                <a:solidFill>
                  <a:srgbClr val="000000"/>
                </a:solidFill>
                <a:latin typeface="Consolas"/>
                <a:ea typeface="Consolas"/>
                <a:cs typeface="Consolas"/>
                <a:sym typeface="Consolas"/>
              </a:endParaRPr>
            </a:p>
          </p:txBody>
        </p:sp>
      </p:grpSp>
      <p:sp>
        <p:nvSpPr>
          <p:cNvPr id="2202" name="Google Shape;2202;p67"/>
          <p:cNvSpPr txBox="1"/>
          <p:nvPr/>
        </p:nvSpPr>
        <p:spPr>
          <a:xfrm>
            <a:off x="2644126" y="2750285"/>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2203" name="Google Shape;2203;p67"/>
          <p:cNvSpPr txBox="1"/>
          <p:nvPr/>
        </p:nvSpPr>
        <p:spPr>
          <a:xfrm>
            <a:off x="4299526" y="45428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5</a:t>
            </a:r>
            <a:endParaRPr sz="800" b="0" i="0" u="none" strike="noStrike" cap="none">
              <a:solidFill>
                <a:srgbClr val="FF0000"/>
              </a:solidFill>
              <a:latin typeface="Arial"/>
              <a:ea typeface="Arial"/>
              <a:cs typeface="Arial"/>
              <a:sym typeface="Arial"/>
            </a:endParaRPr>
          </a:p>
        </p:txBody>
      </p:sp>
      <p:sp>
        <p:nvSpPr>
          <p:cNvPr id="2204" name="Google Shape;2204;p67"/>
          <p:cNvSpPr txBox="1"/>
          <p:nvPr/>
        </p:nvSpPr>
        <p:spPr>
          <a:xfrm>
            <a:off x="4221114" y="337006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n=12</a:t>
            </a:r>
            <a:endParaRPr sz="800" b="0" i="0" u="none" strike="noStrike" cap="none">
              <a:solidFill>
                <a:srgbClr val="FF0000"/>
              </a:solidFill>
              <a:latin typeface="Arial"/>
              <a:ea typeface="Arial"/>
              <a:cs typeface="Arial"/>
              <a:sym typeface="Arial"/>
            </a:endParaRPr>
          </a:p>
        </p:txBody>
      </p:sp>
      <p:sp>
        <p:nvSpPr>
          <p:cNvPr id="2205" name="Google Shape;2205;p67"/>
          <p:cNvSpPr txBox="1"/>
          <p:nvPr/>
        </p:nvSpPr>
        <p:spPr>
          <a:xfrm>
            <a:off x="32887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2206" name="Google Shape;2206;p67"/>
          <p:cNvSpPr txBox="1"/>
          <p:nvPr/>
        </p:nvSpPr>
        <p:spPr>
          <a:xfrm>
            <a:off x="32887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18</a:t>
            </a:r>
            <a:endParaRPr sz="800" b="0" i="0" u="none" strike="noStrike" cap="none">
              <a:solidFill>
                <a:srgbClr val="FF0000"/>
              </a:solidFill>
              <a:latin typeface="Arial"/>
              <a:ea typeface="Arial"/>
              <a:cs typeface="Arial"/>
              <a:sym typeface="Arial"/>
            </a:endParaRPr>
          </a:p>
        </p:txBody>
      </p:sp>
      <p:sp>
        <p:nvSpPr>
          <p:cNvPr id="2207" name="Google Shape;2207;p67"/>
          <p:cNvSpPr txBox="1"/>
          <p:nvPr/>
        </p:nvSpPr>
        <p:spPr>
          <a:xfrm>
            <a:off x="60171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6</a:t>
            </a:r>
            <a:endParaRPr sz="800" b="0" i="0" u="none" strike="noStrike" cap="none">
              <a:solidFill>
                <a:srgbClr val="FF0000"/>
              </a:solidFill>
              <a:latin typeface="Arial"/>
              <a:ea typeface="Arial"/>
              <a:cs typeface="Arial"/>
              <a:sym typeface="Arial"/>
            </a:endParaRPr>
          </a:p>
        </p:txBody>
      </p:sp>
      <p:sp>
        <p:nvSpPr>
          <p:cNvPr id="2208" name="Google Shape;2208;p67"/>
          <p:cNvSpPr txBox="1"/>
          <p:nvPr/>
        </p:nvSpPr>
        <p:spPr>
          <a:xfrm>
            <a:off x="6702901"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3</a:t>
            </a:r>
            <a:endParaRPr sz="800" b="0" i="0" u="none" strike="noStrike" cap="none">
              <a:solidFill>
                <a:srgbClr val="FF0000"/>
              </a:solidFill>
              <a:latin typeface="Arial"/>
              <a:ea typeface="Arial"/>
              <a:cs typeface="Arial"/>
              <a:sym typeface="Arial"/>
            </a:endParaRPr>
          </a:p>
        </p:txBody>
      </p:sp>
      <p:sp>
        <p:nvSpPr>
          <p:cNvPr id="2209" name="Google Shape;2209;p67"/>
          <p:cNvSpPr txBox="1"/>
          <p:nvPr/>
        </p:nvSpPr>
        <p:spPr>
          <a:xfrm>
            <a:off x="6867851" y="236898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11</a:t>
            </a:r>
            <a:endParaRPr sz="800" b="0" i="0" u="none" strike="noStrike" cap="none">
              <a:solidFill>
                <a:srgbClr val="FF0000"/>
              </a:solidFill>
              <a:latin typeface="Arial"/>
              <a:ea typeface="Arial"/>
              <a:cs typeface="Arial"/>
              <a:sym typeface="Arial"/>
            </a:endParaRPr>
          </a:p>
        </p:txBody>
      </p:sp>
      <p:sp>
        <p:nvSpPr>
          <p:cNvPr id="2210" name="Google Shape;2210;p67"/>
          <p:cNvSpPr/>
          <p:nvPr/>
        </p:nvSpPr>
        <p:spPr>
          <a:xfrm>
            <a:off x="7381088" y="3136357"/>
            <a:ext cx="438000" cy="438000"/>
          </a:xfrm>
          <a:prstGeom prst="ellipse">
            <a:avLst/>
          </a:prstGeom>
          <a:solidFill>
            <a:srgbClr val="EFEFEF"/>
          </a:solidFill>
          <a:ln w="2857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cxnSp>
        <p:nvCxnSpPr>
          <p:cNvPr id="2211" name="Google Shape;2211;p67"/>
          <p:cNvCxnSpPr>
            <a:stCxn id="2181" idx="4"/>
            <a:endCxn id="2210" idx="0"/>
          </p:cNvCxnSpPr>
          <p:nvPr/>
        </p:nvCxnSpPr>
        <p:spPr>
          <a:xfrm>
            <a:off x="6573588" y="2690120"/>
            <a:ext cx="1026600" cy="446100"/>
          </a:xfrm>
          <a:prstGeom prst="straightConnector1">
            <a:avLst/>
          </a:prstGeom>
          <a:noFill/>
          <a:ln w="19050" cap="flat" cmpd="sng">
            <a:solidFill>
              <a:schemeClr val="dk2"/>
            </a:solidFill>
            <a:prstDash val="solid"/>
            <a:round/>
            <a:headEnd type="none" w="sm" len="sm"/>
            <a:tailEnd type="triangle" w="med" len="med"/>
          </a:ln>
        </p:spPr>
      </p:cxnSp>
      <p:sp>
        <p:nvSpPr>
          <p:cNvPr id="2212" name="Google Shape;2212;p67"/>
          <p:cNvSpPr txBox="1"/>
          <p:nvPr/>
        </p:nvSpPr>
        <p:spPr>
          <a:xfrm>
            <a:off x="7376156" y="3630110"/>
            <a:ext cx="447900" cy="204300"/>
          </a:xfrm>
          <a:prstGeom prst="rect">
            <a:avLst/>
          </a:prstGeom>
          <a:solidFill>
            <a:srgbClr val="FCE5CD"/>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2</a:t>
            </a:r>
            <a:endParaRPr sz="800" b="0" i="0" u="none" strike="noStrike" cap="none">
              <a:solidFill>
                <a:srgbClr val="FF0000"/>
              </a:solidFill>
              <a:latin typeface="Arial"/>
              <a:ea typeface="Arial"/>
              <a:cs typeface="Arial"/>
              <a:sym typeface="Arial"/>
            </a:endParaRPr>
          </a:p>
        </p:txBody>
      </p:sp>
      <p:sp>
        <p:nvSpPr>
          <p:cNvPr id="2213" name="Google Shape;2213;p67"/>
          <p:cNvSpPr txBox="1"/>
          <p:nvPr/>
        </p:nvSpPr>
        <p:spPr>
          <a:xfrm>
            <a:off x="6867851" y="1665935"/>
            <a:ext cx="447900" cy="204300"/>
          </a:xfrm>
          <a:prstGeom prst="rect">
            <a:avLst/>
          </a:prstGeom>
          <a:solidFill>
            <a:srgbClr val="FCE5C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0000"/>
                </a:solidFill>
                <a:latin typeface="Arial"/>
                <a:ea typeface="Arial"/>
                <a:cs typeface="Arial"/>
                <a:sym typeface="Arial"/>
              </a:rPr>
              <a:t>n = 11</a:t>
            </a:r>
            <a:endParaRPr sz="800" b="0" i="0" u="none" strike="noStrike" cap="none">
              <a:solidFill>
                <a:srgbClr val="FF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5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dirty="0"/>
              <a:t>Problem 4: Bit Tries</a:t>
            </a:r>
            <a:endParaRPr dirty="0"/>
          </a:p>
        </p:txBody>
      </p:sp>
      <p:sp>
        <p:nvSpPr>
          <p:cNvPr id="1515" name="Google Shape;1515;p51"/>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29729"/>
              <a:buNone/>
            </a:pPr>
            <a:r>
              <a:rPr lang="en-SG" sz="1500" dirty="0">
                <a:solidFill>
                  <a:schemeClr val="dk1"/>
                </a:solidFill>
              </a:rPr>
              <a:t>Given an array of 32 bits unsigned positive integers, find 2 numbers such that their XOR is maximum. </a:t>
            </a:r>
          </a:p>
          <a:p>
            <a:pPr marL="0" lvl="0" indent="0" algn="l" rtl="0">
              <a:lnSpc>
                <a:spcPct val="115000"/>
              </a:lnSpc>
              <a:spcBef>
                <a:spcPts val="0"/>
              </a:spcBef>
              <a:spcAft>
                <a:spcPts val="0"/>
              </a:spcAft>
              <a:buSzPct val="176904"/>
              <a:buNone/>
            </a:pPr>
            <a:r>
              <a:rPr lang="en" sz="1100" dirty="0">
                <a:solidFill>
                  <a:schemeClr val="dk1"/>
                </a:solidFill>
              </a:rPr>
              <a:t>				</a:t>
            </a:r>
            <a:endParaRPr sz="1100" dirty="0">
              <a:solidFill>
                <a:schemeClr val="dk1"/>
              </a:solidFill>
            </a:endParaRPr>
          </a:p>
          <a:p>
            <a:pPr marL="0" lvl="0" indent="0" algn="l" rtl="0">
              <a:lnSpc>
                <a:spcPct val="115000"/>
              </a:lnSpc>
              <a:spcBef>
                <a:spcPts val="0"/>
              </a:spcBef>
              <a:spcAft>
                <a:spcPts val="0"/>
              </a:spcAft>
              <a:buSzPct val="176904"/>
              <a:buNone/>
            </a:pPr>
            <a:r>
              <a:rPr lang="en" sz="1100" dirty="0">
                <a:solidFill>
                  <a:schemeClr val="dk1"/>
                </a:solidFill>
              </a:rPr>
              <a:t>			</a:t>
            </a:r>
            <a:endParaRPr sz="1100" dirty="0">
              <a:solidFill>
                <a:schemeClr val="dk1"/>
              </a:solidFill>
            </a:endParaRPr>
          </a:p>
          <a:p>
            <a:pPr marL="0" indent="0">
              <a:buSzPct val="176904"/>
              <a:buNone/>
            </a:pPr>
            <a:r>
              <a:rPr lang="en" sz="1100" dirty="0">
                <a:solidFill>
                  <a:schemeClr val="dk1"/>
                </a:solidFill>
              </a:rPr>
              <a:t>	</a:t>
            </a:r>
            <a:endParaRPr sz="1100" dirty="0">
              <a:solidFill>
                <a:schemeClr val="dk1"/>
              </a:solidFill>
            </a:endParaRPr>
          </a:p>
          <a:p>
            <a:pPr marL="0" lvl="0" indent="0" algn="l" rtl="0">
              <a:lnSpc>
                <a:spcPct val="115000"/>
              </a:lnSpc>
              <a:spcBef>
                <a:spcPts val="0"/>
              </a:spcBef>
              <a:spcAft>
                <a:spcPts val="0"/>
              </a:spcAft>
              <a:buSzPct val="176904"/>
              <a:buNone/>
            </a:pPr>
            <a:endParaRPr sz="1100" dirty="0">
              <a:solidFill>
                <a:schemeClr val="dk1"/>
              </a:solidFill>
            </a:endParaRPr>
          </a:p>
        </p:txBody>
      </p:sp>
      <p:pic>
        <p:nvPicPr>
          <p:cNvPr id="2" name="Picture 1">
            <a:extLst>
              <a:ext uri="{FF2B5EF4-FFF2-40B4-BE49-F238E27FC236}">
                <a16:creationId xmlns:a16="http://schemas.microsoft.com/office/drawing/2014/main" id="{5B8FF5CB-E47F-1651-3D43-1D8CCDA828BB}"/>
              </a:ext>
            </a:extLst>
          </p:cNvPr>
          <p:cNvPicPr>
            <a:picLocks noChangeAspect="1"/>
          </p:cNvPicPr>
          <p:nvPr/>
        </p:nvPicPr>
        <p:blipFill>
          <a:blip r:embed="rId3"/>
          <a:stretch>
            <a:fillRect/>
          </a:stretch>
        </p:blipFill>
        <p:spPr>
          <a:xfrm>
            <a:off x="5255429" y="2571750"/>
            <a:ext cx="2285017" cy="1282558"/>
          </a:xfrm>
          <a:prstGeom prst="rect">
            <a:avLst/>
          </a:prstGeom>
        </p:spPr>
      </p:pic>
      <p:sp>
        <p:nvSpPr>
          <p:cNvPr id="3" name="TextBox 2">
            <a:extLst>
              <a:ext uri="{FF2B5EF4-FFF2-40B4-BE49-F238E27FC236}">
                <a16:creationId xmlns:a16="http://schemas.microsoft.com/office/drawing/2014/main" id="{551D2227-0A1D-7CFB-80BD-493BE7883265}"/>
              </a:ext>
            </a:extLst>
          </p:cNvPr>
          <p:cNvSpPr txBox="1"/>
          <p:nvPr/>
        </p:nvSpPr>
        <p:spPr>
          <a:xfrm>
            <a:off x="5737538" y="3970226"/>
            <a:ext cx="1989786" cy="307777"/>
          </a:xfrm>
          <a:prstGeom prst="rect">
            <a:avLst/>
          </a:prstGeom>
          <a:noFill/>
        </p:spPr>
        <p:txBody>
          <a:bodyPr wrap="square" rtlCol="0">
            <a:spAutoFit/>
          </a:bodyPr>
          <a:lstStyle/>
          <a:p>
            <a:r>
              <a:rPr lang="en-US" dirty="0"/>
              <a:t>XOR TABLE</a:t>
            </a:r>
          </a:p>
        </p:txBody>
      </p:sp>
    </p:spTree>
    <p:extLst>
      <p:ext uri="{BB962C8B-B14F-4D97-AF65-F5344CB8AC3E}">
        <p14:creationId xmlns:p14="http://schemas.microsoft.com/office/powerpoint/2010/main" val="4191935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5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dirty="0"/>
              <a:t>Problem 4: Bit Tries</a:t>
            </a:r>
            <a:endParaRPr dirty="0"/>
          </a:p>
        </p:txBody>
      </p:sp>
      <p:sp>
        <p:nvSpPr>
          <p:cNvPr id="1515" name="Google Shape;1515;p51"/>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76904"/>
              <a:buNone/>
            </a:pPr>
            <a:r>
              <a:rPr lang="en" sz="1400" dirty="0">
                <a:solidFill>
                  <a:schemeClr val="dk1"/>
                </a:solidFill>
              </a:rPr>
              <a:t>Bit tries – where each node is either a 0 or a 1, representing the </a:t>
            </a:r>
            <a:r>
              <a:rPr lang="en" sz="1400" dirty="0" err="1">
                <a:solidFill>
                  <a:schemeClr val="dk1"/>
                </a:solidFill>
              </a:rPr>
              <a:t>i-th</a:t>
            </a:r>
            <a:r>
              <a:rPr lang="en" sz="1400" dirty="0">
                <a:solidFill>
                  <a:schemeClr val="dk1"/>
                </a:solidFill>
              </a:rPr>
              <a:t> bit’s value where </a:t>
            </a:r>
            <a:r>
              <a:rPr lang="en-SG" sz="1400" dirty="0" err="1">
                <a:solidFill>
                  <a:schemeClr val="dk1"/>
                </a:solidFill>
              </a:rPr>
              <a:t>i</a:t>
            </a:r>
            <a:r>
              <a:rPr lang="en-SG" sz="1400" dirty="0">
                <a:solidFill>
                  <a:schemeClr val="dk1"/>
                </a:solidFill>
              </a:rPr>
              <a:t> = depth, counting from the MSB</a:t>
            </a:r>
            <a:r>
              <a:rPr lang="en" sz="1100" dirty="0">
                <a:solidFill>
                  <a:schemeClr val="dk1"/>
                </a:solidFill>
              </a:rPr>
              <a:t>				</a:t>
            </a:r>
            <a:endParaRPr sz="1100" dirty="0">
              <a:solidFill>
                <a:schemeClr val="dk1"/>
              </a:solidFill>
            </a:endParaRPr>
          </a:p>
          <a:p>
            <a:pPr marL="0" lvl="0" indent="0" algn="l" rtl="0">
              <a:lnSpc>
                <a:spcPct val="115000"/>
              </a:lnSpc>
              <a:spcBef>
                <a:spcPts val="0"/>
              </a:spcBef>
              <a:spcAft>
                <a:spcPts val="0"/>
              </a:spcAft>
              <a:buSzPct val="176904"/>
              <a:buNone/>
            </a:pPr>
            <a:r>
              <a:rPr lang="en" sz="1100" dirty="0">
                <a:solidFill>
                  <a:schemeClr val="dk1"/>
                </a:solidFill>
              </a:rPr>
              <a:t>	</a:t>
            </a:r>
          </a:p>
          <a:p>
            <a:pPr marL="0" lvl="0" indent="0" algn="l" rtl="0">
              <a:lnSpc>
                <a:spcPct val="115000"/>
              </a:lnSpc>
              <a:spcBef>
                <a:spcPts val="0"/>
              </a:spcBef>
              <a:spcAft>
                <a:spcPts val="0"/>
              </a:spcAft>
              <a:buSzPct val="176904"/>
              <a:buNone/>
            </a:pPr>
            <a:r>
              <a:rPr lang="en" sz="1100" dirty="0">
                <a:solidFill>
                  <a:schemeClr val="dk1"/>
                </a:solidFill>
              </a:rPr>
              <a:t>		</a:t>
            </a:r>
          </a:p>
          <a:p>
            <a:pPr marL="0" lvl="0" indent="0" algn="l" rtl="0">
              <a:lnSpc>
                <a:spcPct val="115000"/>
              </a:lnSpc>
              <a:spcBef>
                <a:spcPts val="0"/>
              </a:spcBef>
              <a:spcAft>
                <a:spcPts val="0"/>
              </a:spcAft>
              <a:buSzPct val="176904"/>
              <a:buNone/>
            </a:pPr>
            <a:r>
              <a:rPr lang="en" sz="1100" dirty="0">
                <a:solidFill>
                  <a:schemeClr val="dk1"/>
                </a:solidFill>
              </a:rPr>
              <a:t>Adding an integer:</a:t>
            </a:r>
            <a:endParaRPr sz="1100" dirty="0">
              <a:solidFill>
                <a:schemeClr val="dk1"/>
              </a:solidFill>
            </a:endParaRPr>
          </a:p>
          <a:p>
            <a:pPr marL="0" lvl="0" indent="0" algn="l" rtl="0">
              <a:lnSpc>
                <a:spcPct val="115000"/>
              </a:lnSpc>
              <a:spcBef>
                <a:spcPts val="0"/>
              </a:spcBef>
              <a:spcAft>
                <a:spcPts val="0"/>
              </a:spcAft>
              <a:buSzPct val="176904"/>
              <a:buNone/>
            </a:pPr>
            <a:r>
              <a:rPr lang="en" sz="1100" dirty="0">
                <a:solidFill>
                  <a:schemeClr val="dk1"/>
                </a:solidFill>
              </a:rPr>
              <a:t>		</a:t>
            </a:r>
            <a:endParaRPr sz="1100" dirty="0">
              <a:solidFill>
                <a:schemeClr val="dk1"/>
              </a:solidFill>
            </a:endParaRPr>
          </a:p>
          <a:p>
            <a:pPr marL="0" lvl="0" indent="0" algn="l" rtl="0">
              <a:lnSpc>
                <a:spcPct val="115000"/>
              </a:lnSpc>
              <a:spcBef>
                <a:spcPts val="0"/>
              </a:spcBef>
              <a:spcAft>
                <a:spcPts val="0"/>
              </a:spcAft>
              <a:buSzPct val="176904"/>
              <a:buNone/>
            </a:pPr>
            <a:endParaRPr sz="1100" dirty="0">
              <a:solidFill>
                <a:schemeClr val="dk1"/>
              </a:solidFill>
            </a:endParaRPr>
          </a:p>
        </p:txBody>
      </p:sp>
      <p:pic>
        <p:nvPicPr>
          <p:cNvPr id="3" name="Picture 2">
            <a:extLst>
              <a:ext uri="{FF2B5EF4-FFF2-40B4-BE49-F238E27FC236}">
                <a16:creationId xmlns:a16="http://schemas.microsoft.com/office/drawing/2014/main" id="{6D0EE20D-FBB1-0807-0C45-6FBDF22C1900}"/>
              </a:ext>
            </a:extLst>
          </p:cNvPr>
          <p:cNvPicPr>
            <a:picLocks noChangeAspect="1"/>
          </p:cNvPicPr>
          <p:nvPr/>
        </p:nvPicPr>
        <p:blipFill>
          <a:blip r:embed="rId3"/>
          <a:stretch>
            <a:fillRect/>
          </a:stretch>
        </p:blipFill>
        <p:spPr>
          <a:xfrm>
            <a:off x="1459650" y="2454588"/>
            <a:ext cx="5981700" cy="2565400"/>
          </a:xfrm>
          <a:prstGeom prst="rect">
            <a:avLst/>
          </a:prstGeom>
        </p:spPr>
      </p:pic>
    </p:spTree>
    <p:extLst>
      <p:ext uri="{BB962C8B-B14F-4D97-AF65-F5344CB8AC3E}">
        <p14:creationId xmlns:p14="http://schemas.microsoft.com/office/powerpoint/2010/main" val="2328173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5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dirty="0"/>
              <a:t>Problem 4: Bit Tries</a:t>
            </a:r>
            <a:endParaRPr dirty="0"/>
          </a:p>
        </p:txBody>
      </p:sp>
      <p:sp>
        <p:nvSpPr>
          <p:cNvPr id="1515" name="Google Shape;1515;p51"/>
          <p:cNvSpPr txBox="1">
            <a:spLocks noGrp="1"/>
          </p:cNvSpPr>
          <p:nvPr>
            <p:ph type="body" idx="1"/>
          </p:nvPr>
        </p:nvSpPr>
        <p:spPr>
          <a:xfrm>
            <a:off x="857250" y="1285300"/>
            <a:ext cx="71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76904"/>
              <a:buNone/>
            </a:pPr>
            <a:r>
              <a:rPr lang="en-SG" sz="1400" dirty="0">
                <a:solidFill>
                  <a:schemeClr val="dk1"/>
                </a:solidFill>
              </a:rPr>
              <a:t>To find the largest value of an XOR operation, the value of XOR should have every bit to be a set bit </a:t>
            </a:r>
            <a:r>
              <a:rPr lang="en-SG" sz="1400" dirty="0" err="1">
                <a:solidFill>
                  <a:schemeClr val="dk1"/>
                </a:solidFill>
              </a:rPr>
              <a:t>i.e</a:t>
            </a:r>
            <a:r>
              <a:rPr lang="en-SG" sz="1400" dirty="0">
                <a:solidFill>
                  <a:schemeClr val="dk1"/>
                </a:solidFill>
              </a:rPr>
              <a:t> 1. In a 32-bit number, the goal is to get the most 1 set starting left to right.</a:t>
            </a:r>
          </a:p>
          <a:p>
            <a:pPr marL="0" lvl="0" indent="0" algn="l" rtl="0">
              <a:lnSpc>
                <a:spcPct val="115000"/>
              </a:lnSpc>
              <a:spcBef>
                <a:spcPts val="0"/>
              </a:spcBef>
              <a:spcAft>
                <a:spcPts val="0"/>
              </a:spcAft>
              <a:buSzPct val="176904"/>
              <a:buNone/>
            </a:pPr>
            <a:endParaRPr lang="en-SG" sz="1200" dirty="0">
              <a:solidFill>
                <a:schemeClr val="dk1"/>
              </a:solidFill>
            </a:endParaRPr>
          </a:p>
          <a:p>
            <a:pPr marL="0" lvl="0" indent="0" algn="l" rtl="0">
              <a:lnSpc>
                <a:spcPct val="115000"/>
              </a:lnSpc>
              <a:spcBef>
                <a:spcPts val="0"/>
              </a:spcBef>
              <a:spcAft>
                <a:spcPts val="0"/>
              </a:spcAft>
              <a:buSzPct val="176904"/>
              <a:buNone/>
            </a:pPr>
            <a:endParaRPr lang="en-SG" sz="1200" dirty="0">
              <a:solidFill>
                <a:schemeClr val="dk1"/>
              </a:solidFill>
            </a:endParaRPr>
          </a:p>
          <a:p>
            <a:pPr marL="0" lvl="0" indent="0" algn="l" rtl="0">
              <a:lnSpc>
                <a:spcPct val="115000"/>
              </a:lnSpc>
              <a:spcBef>
                <a:spcPts val="0"/>
              </a:spcBef>
              <a:spcAft>
                <a:spcPts val="0"/>
              </a:spcAft>
              <a:buSzPct val="176904"/>
              <a:buNone/>
            </a:pPr>
            <a:r>
              <a:rPr lang="en-SG" sz="1200" dirty="0">
                <a:solidFill>
                  <a:schemeClr val="dk1"/>
                </a:solidFill>
              </a:rPr>
              <a:t>Example with 3 bits.</a:t>
            </a:r>
            <a:endParaRPr sz="1200" dirty="0">
              <a:solidFill>
                <a:schemeClr val="dk1"/>
              </a:solidFill>
            </a:endParaRPr>
          </a:p>
        </p:txBody>
      </p:sp>
      <p:pic>
        <p:nvPicPr>
          <p:cNvPr id="2" name="Picture 1">
            <a:extLst>
              <a:ext uri="{FF2B5EF4-FFF2-40B4-BE49-F238E27FC236}">
                <a16:creationId xmlns:a16="http://schemas.microsoft.com/office/drawing/2014/main" id="{649B0C3F-400A-EF14-EBEA-1E7023491420}"/>
              </a:ext>
            </a:extLst>
          </p:cNvPr>
          <p:cNvPicPr>
            <a:picLocks noChangeAspect="1"/>
          </p:cNvPicPr>
          <p:nvPr/>
        </p:nvPicPr>
        <p:blipFill>
          <a:blip r:embed="rId3"/>
          <a:stretch>
            <a:fillRect/>
          </a:stretch>
        </p:blipFill>
        <p:spPr>
          <a:xfrm>
            <a:off x="1468638" y="2506103"/>
            <a:ext cx="5549900" cy="2565400"/>
          </a:xfrm>
          <a:prstGeom prst="rect">
            <a:avLst/>
          </a:prstGeom>
        </p:spPr>
      </p:pic>
    </p:spTree>
    <p:extLst>
      <p:ext uri="{BB962C8B-B14F-4D97-AF65-F5344CB8AC3E}">
        <p14:creationId xmlns:p14="http://schemas.microsoft.com/office/powerpoint/2010/main" val="90508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103" name="Google Shape;103;p8"/>
          <p:cNvSpPr txBox="1">
            <a:spLocks noGrp="1"/>
          </p:cNvSpPr>
          <p:nvPr>
            <p:ph type="body" idx="1"/>
          </p:nvPr>
        </p:nvSpPr>
        <p:spPr>
          <a:xfrm>
            <a:off x="857250" y="1384800"/>
            <a:ext cx="7517400" cy="35829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a:solidFill>
                  <a:schemeClr val="dk1"/>
                </a:solidFill>
              </a:rPr>
              <a:t>Discuss the trade-offs of using AVL and trie to store strings.</a:t>
            </a:r>
            <a:endParaRPr>
              <a:solidFill>
                <a:schemeClr val="dk1"/>
              </a:solidFill>
            </a:endParaRPr>
          </a:p>
          <a:p>
            <a:pPr marL="0" lvl="0" indent="0" algn="l" rtl="0">
              <a:lnSpc>
                <a:spcPct val="90000"/>
              </a:lnSpc>
              <a:spcBef>
                <a:spcPts val="1200"/>
              </a:spcBef>
              <a:spcAft>
                <a:spcPts val="0"/>
              </a:spcAft>
              <a:buSzPts val="1400"/>
              <a:buNone/>
            </a:pPr>
            <a:r>
              <a:rPr lang="en">
                <a:solidFill>
                  <a:schemeClr val="dk1"/>
                </a:solidFill>
              </a:rPr>
              <a:t>Time complexity for insert, delete, and find a word with length L to a collection of N words: </a:t>
            </a:r>
            <a:endParaRPr>
              <a:solidFill>
                <a:schemeClr val="dk1"/>
              </a:solidFill>
            </a:endParaRPr>
          </a:p>
          <a:p>
            <a:pPr marL="457200" lvl="0" indent="-298450" algn="l" rtl="0">
              <a:lnSpc>
                <a:spcPct val="90000"/>
              </a:lnSpc>
              <a:spcBef>
                <a:spcPts val="1200"/>
              </a:spcBef>
              <a:spcAft>
                <a:spcPts val="0"/>
              </a:spcAft>
              <a:buClr>
                <a:schemeClr val="dk1"/>
              </a:buClr>
              <a:buSzPts val="1100"/>
              <a:buChar char="-"/>
            </a:pPr>
            <a:r>
              <a:rPr lang="en">
                <a:solidFill>
                  <a:schemeClr val="dk1"/>
                </a:solidFill>
              </a:rPr>
              <a:t>AVL Tree: O(L log 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Trie: O(L)</a:t>
            </a:r>
            <a:endParaRPr>
              <a:solidFill>
                <a:schemeClr val="dk1"/>
              </a:solidFill>
            </a:endParaRPr>
          </a:p>
          <a:p>
            <a:pPr marL="0" lvl="0" indent="0" algn="l" rtl="0">
              <a:lnSpc>
                <a:spcPct val="90000"/>
              </a:lnSpc>
              <a:spcBef>
                <a:spcPts val="1200"/>
              </a:spcBef>
              <a:spcAft>
                <a:spcPts val="1200"/>
              </a:spcAft>
              <a:buSzPts val="1100"/>
              <a:buNone/>
            </a:pPr>
            <a:r>
              <a:rPr lang="en">
                <a:solidFill>
                  <a:schemeClr val="dk1"/>
                </a:solidFill>
              </a:rPr>
              <a:t>Space complexity:</a:t>
            </a:r>
            <a:endParaRPr>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17"/>
        <p:cNvGrpSpPr/>
        <p:nvPr/>
      </p:nvGrpSpPr>
      <p:grpSpPr>
        <a:xfrm>
          <a:off x="0" y="0"/>
          <a:ext cx="0" cy="0"/>
          <a:chOff x="0" y="0"/>
          <a:chExt cx="0" cy="0"/>
        </a:xfrm>
      </p:grpSpPr>
      <p:sp>
        <p:nvSpPr>
          <p:cNvPr id="2218" name="Google Shape;2218;p68"/>
          <p:cNvSpPr/>
          <p:nvPr/>
        </p:nvSpPr>
        <p:spPr>
          <a:xfrm>
            <a:off x="173355" y="182880"/>
            <a:ext cx="8793300" cy="4783500"/>
          </a:xfrm>
          <a:prstGeom prst="rect">
            <a:avLst/>
          </a:pr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68"/>
          <p:cNvSpPr/>
          <p:nvPr/>
        </p:nvSpPr>
        <p:spPr>
          <a:xfrm>
            <a:off x="173355" y="182880"/>
            <a:ext cx="8793300" cy="4783500"/>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20" name="Google Shape;2220;p68"/>
          <p:cNvCxnSpPr/>
          <p:nvPr/>
        </p:nvCxnSpPr>
        <p:spPr>
          <a:xfrm>
            <a:off x="1483995" y="2800350"/>
            <a:ext cx="6172200" cy="0"/>
          </a:xfrm>
          <a:prstGeom prst="straightConnector1">
            <a:avLst/>
          </a:prstGeom>
          <a:noFill/>
          <a:ln w="10000" cap="flat" cmpd="sng">
            <a:solidFill>
              <a:srgbClr val="FFFFFF"/>
            </a:solidFill>
            <a:prstDash val="solid"/>
            <a:round/>
            <a:headEnd type="none" w="sm" len="sm"/>
            <a:tailEnd type="none" w="sm" len="sm"/>
          </a:ln>
        </p:spPr>
      </p:cxnSp>
      <p:sp>
        <p:nvSpPr>
          <p:cNvPr id="2221" name="Google Shape;2221;p68"/>
          <p:cNvSpPr/>
          <p:nvPr/>
        </p:nvSpPr>
        <p:spPr>
          <a:xfrm>
            <a:off x="173355" y="182880"/>
            <a:ext cx="8793300" cy="4783500"/>
          </a:xfrm>
          <a:prstGeom prst="rect">
            <a:avLst/>
          </a:prstGeom>
          <a:solidFill>
            <a:schemeClr val="accen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68"/>
          <p:cNvSpPr txBox="1">
            <a:spLocks noGrp="1"/>
          </p:cNvSpPr>
          <p:nvPr>
            <p:ph type="title"/>
          </p:nvPr>
        </p:nvSpPr>
        <p:spPr>
          <a:xfrm>
            <a:off x="1330019" y="2571750"/>
            <a:ext cx="6480300" cy="6774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85000"/>
              </a:lnSpc>
              <a:spcBef>
                <a:spcPts val="0"/>
              </a:spcBef>
              <a:spcAft>
                <a:spcPts val="0"/>
              </a:spcAft>
              <a:buClr>
                <a:schemeClr val="lt1"/>
              </a:buClr>
              <a:buSzPct val="100000"/>
              <a:buFont typeface="Calibri"/>
              <a:buNone/>
            </a:pPr>
            <a:r>
              <a:rPr lang="en" sz="4500" b="1" cap="none">
                <a:solidFill>
                  <a:schemeClr val="lt1"/>
                </a:solidFill>
              </a:rPr>
              <a:t>SORTING JUMBLE</a:t>
            </a:r>
            <a:br>
              <a:rPr lang="en" sz="4500" b="1" cap="none">
                <a:solidFill>
                  <a:schemeClr val="lt1"/>
                </a:solidFill>
              </a:rPr>
            </a:br>
            <a:r>
              <a:rPr lang="en" sz="4500" b="1" cap="none">
                <a:solidFill>
                  <a:schemeClr val="lt1"/>
                </a:solidFill>
              </a:rPr>
              <a:t>(CS2040S 2020 MIDTERM)</a:t>
            </a:r>
            <a:endParaRPr/>
          </a:p>
        </p:txBody>
      </p:sp>
      <p:sp>
        <p:nvSpPr>
          <p:cNvPr id="2223" name="Google Shape;2223;p68"/>
          <p:cNvSpPr txBox="1"/>
          <p:nvPr/>
        </p:nvSpPr>
        <p:spPr>
          <a:xfrm>
            <a:off x="6532875" y="4328750"/>
            <a:ext cx="2263800" cy="446400"/>
          </a:xfrm>
          <a:prstGeom prst="rect">
            <a:avLst/>
          </a:prstGeom>
          <a:noFill/>
          <a:ln>
            <a:noFill/>
          </a:ln>
        </p:spPr>
        <p:txBody>
          <a:bodyPr spcFirstLastPara="1" wrap="square" lIns="91425" tIns="91425" rIns="91425" bIns="91425" anchor="b"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u="none" strike="noStrike" cap="none">
                <a:solidFill>
                  <a:srgbClr val="EEEEEE"/>
                </a:solidFill>
                <a:latin typeface="Arial"/>
                <a:ea typeface="Arial"/>
                <a:cs typeface="Arial"/>
                <a:sym typeface="Arial"/>
              </a:rPr>
              <a:t>Section by Ian Yong</a:t>
            </a:r>
            <a:endParaRPr sz="1700" b="1" i="1" u="none" strike="noStrike" cap="none">
              <a:solidFill>
                <a:srgbClr val="EEEEEE"/>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6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Sorting Jumble</a:t>
            </a:r>
            <a:endParaRPr/>
          </a:p>
        </p:txBody>
      </p:sp>
      <p:sp>
        <p:nvSpPr>
          <p:cNvPr id="2229" name="Google Shape;2229;p69"/>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fontScale="85000" lnSpcReduction="10000"/>
          </a:bodyPr>
          <a:lstStyle/>
          <a:p>
            <a:pPr marL="38100" lvl="0" indent="0" algn="l" rtl="0">
              <a:lnSpc>
                <a:spcPct val="115000"/>
              </a:lnSpc>
              <a:spcBef>
                <a:spcPts val="0"/>
              </a:spcBef>
              <a:spcAft>
                <a:spcPts val="0"/>
              </a:spcAft>
              <a:buSzPct val="77777"/>
              <a:buNone/>
            </a:pPr>
            <a:r>
              <a:rPr lang="en">
                <a:solidFill>
                  <a:srgbClr val="595959"/>
                </a:solidFill>
              </a:rPr>
              <a:t>The first column in the table below contains an unsorted list of words. The last column contains a sorted list of words. Each intermediate column contains a partially sorted list.</a:t>
            </a:r>
            <a:endParaRPr>
              <a:solidFill>
                <a:srgbClr val="595959"/>
              </a:solidFill>
            </a:endParaRPr>
          </a:p>
          <a:p>
            <a:pPr marL="38100" lvl="0" indent="0" algn="l" rtl="0">
              <a:lnSpc>
                <a:spcPct val="115000"/>
              </a:lnSpc>
              <a:spcBef>
                <a:spcPts val="1100"/>
              </a:spcBef>
              <a:spcAft>
                <a:spcPts val="0"/>
              </a:spcAft>
              <a:buSzPct val="77777"/>
              <a:buNone/>
            </a:pPr>
            <a:r>
              <a:rPr lang="en">
                <a:solidFill>
                  <a:srgbClr val="595959"/>
                </a:solidFill>
              </a:rPr>
              <a:t>Each intermediate column was constructed by beginning with the unsorted list at the left and running one of the sorting algorithms that we learned about in class, stopping at some point before it finishes. Each algorithm is executed exactly as described in the lecture notes. One column has been sorted using a sorting algorithm that you have not seen in class. </a:t>
            </a:r>
            <a:r>
              <a:rPr lang="en" b="1">
                <a:solidFill>
                  <a:srgbClr val="595959"/>
                </a:solidFill>
              </a:rPr>
              <a:t>(Recursive algorithms recurse on the left half of the array before the right half.)</a:t>
            </a:r>
            <a:endParaRPr>
              <a:solidFill>
                <a:srgbClr val="595959"/>
              </a:solidFill>
            </a:endParaRPr>
          </a:p>
          <a:p>
            <a:pPr marL="38100" lvl="0" indent="0" algn="l" rtl="0">
              <a:lnSpc>
                <a:spcPct val="115000"/>
              </a:lnSpc>
              <a:spcBef>
                <a:spcPts val="1100"/>
              </a:spcBef>
              <a:spcAft>
                <a:spcPts val="0"/>
              </a:spcAft>
              <a:buSzPct val="77777"/>
              <a:buNone/>
            </a:pPr>
            <a:r>
              <a:rPr lang="en">
                <a:solidFill>
                  <a:srgbClr val="595959"/>
                </a:solidFill>
              </a:rPr>
              <a:t>Identify which column was (partially) sorted with which sorting algorithm.</a:t>
            </a:r>
            <a:endParaRPr sz="18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pic>
        <p:nvPicPr>
          <p:cNvPr id="2234" name="Google Shape;2234;p70"/>
          <p:cNvPicPr preferRelativeResize="0"/>
          <p:nvPr/>
        </p:nvPicPr>
        <p:blipFill rotWithShape="1">
          <a:blip r:embed="rId3">
            <a:alphaModFix/>
          </a:blip>
          <a:srcRect/>
          <a:stretch/>
        </p:blipFill>
        <p:spPr>
          <a:xfrm>
            <a:off x="861643" y="209250"/>
            <a:ext cx="7420712" cy="4725000"/>
          </a:xfrm>
          <a:prstGeom prst="rect">
            <a:avLst/>
          </a:prstGeom>
          <a:noFill/>
          <a:ln>
            <a:noFill/>
          </a:ln>
        </p:spPr>
      </p:pic>
      <p:sp>
        <p:nvSpPr>
          <p:cNvPr id="2235" name="Google Shape;2235;p70"/>
          <p:cNvSpPr txBox="1"/>
          <p:nvPr/>
        </p:nvSpPr>
        <p:spPr>
          <a:xfrm>
            <a:off x="0" y="1922850"/>
            <a:ext cx="9741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Bubble</a:t>
            </a:r>
            <a:endParaRPr sz="1100"/>
          </a:p>
          <a:p>
            <a:pPr marL="0" lvl="0" indent="0" algn="l" rtl="0">
              <a:spcBef>
                <a:spcPts val="0"/>
              </a:spcBef>
              <a:spcAft>
                <a:spcPts val="0"/>
              </a:spcAft>
              <a:buNone/>
            </a:pPr>
            <a:r>
              <a:rPr lang="en" sz="1100"/>
              <a:t>Selection</a:t>
            </a:r>
            <a:endParaRPr sz="1100"/>
          </a:p>
          <a:p>
            <a:pPr marL="0" lvl="0" indent="0" algn="l" rtl="0">
              <a:spcBef>
                <a:spcPts val="0"/>
              </a:spcBef>
              <a:spcAft>
                <a:spcPts val="0"/>
              </a:spcAft>
              <a:buNone/>
            </a:pPr>
            <a:r>
              <a:rPr lang="en" sz="1100"/>
              <a:t>Insertion</a:t>
            </a:r>
            <a:endParaRPr sz="1100"/>
          </a:p>
          <a:p>
            <a:pPr marL="0" lvl="0" indent="0" algn="l" rtl="0">
              <a:spcBef>
                <a:spcPts val="0"/>
              </a:spcBef>
              <a:spcAft>
                <a:spcPts val="0"/>
              </a:spcAft>
              <a:buNone/>
            </a:pPr>
            <a:r>
              <a:rPr lang="en" sz="1100"/>
              <a:t>Merge</a:t>
            </a:r>
            <a:endParaRPr sz="1100"/>
          </a:p>
          <a:p>
            <a:pPr marL="0" lvl="0" indent="0" algn="l" rtl="0">
              <a:spcBef>
                <a:spcPts val="0"/>
              </a:spcBef>
              <a:spcAft>
                <a:spcPts val="0"/>
              </a:spcAft>
              <a:buNone/>
            </a:pPr>
            <a:r>
              <a:rPr lang="en" sz="1100"/>
              <a:t>Quick(first ele pivot)</a:t>
            </a:r>
            <a:endParaRPr sz="1100"/>
          </a:p>
          <a:p>
            <a:pPr marL="0" lvl="0" indent="0" algn="l" rtl="0">
              <a:spcBef>
                <a:spcPts val="0"/>
              </a:spcBef>
              <a:spcAft>
                <a:spcPts val="0"/>
              </a:spcAft>
              <a:buNone/>
            </a:pPr>
            <a:r>
              <a:rPr lang="en" sz="1100"/>
              <a:t>None</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71"/>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Sorting Jumble</a:t>
            </a:r>
            <a:endParaRPr/>
          </a:p>
        </p:txBody>
      </p:sp>
      <p:sp>
        <p:nvSpPr>
          <p:cNvPr id="2241" name="Google Shape;2241;p71"/>
          <p:cNvSpPr txBox="1">
            <a:spLocks noGrp="1"/>
          </p:cNvSpPr>
          <p:nvPr>
            <p:ph type="body" idx="1"/>
          </p:nvPr>
        </p:nvSpPr>
        <p:spPr>
          <a:xfrm>
            <a:off x="857250" y="1543050"/>
            <a:ext cx="7404900" cy="3029100"/>
          </a:xfrm>
          <a:prstGeom prst="rect">
            <a:avLst/>
          </a:prstGeom>
          <a:noFill/>
          <a:ln>
            <a:noFill/>
          </a:ln>
        </p:spPr>
        <p:txBody>
          <a:bodyPr spcFirstLastPara="1" wrap="square" lIns="68575" tIns="34275" rIns="68575" bIns="34275" anchor="t" anchorCtr="0">
            <a:normAutofit/>
          </a:bodyPr>
          <a:lstStyle/>
          <a:p>
            <a:pPr marL="177800" lvl="0" indent="-139700" algn="l" rtl="0">
              <a:lnSpc>
                <a:spcPct val="90000"/>
              </a:lnSpc>
              <a:spcBef>
                <a:spcPts val="0"/>
              </a:spcBef>
              <a:spcAft>
                <a:spcPts val="0"/>
              </a:spcAft>
              <a:buSzPts val="1400"/>
              <a:buChar char="●"/>
            </a:pPr>
            <a:r>
              <a:rPr lang="en" sz="1800">
                <a:solidFill>
                  <a:schemeClr val="dk1"/>
                </a:solidFill>
              </a:rPr>
              <a:t>Do not just execute each sorting algorithm, step-by-step, until it matches one of the columns</a:t>
            </a:r>
            <a:endParaRPr/>
          </a:p>
          <a:p>
            <a:pPr marL="546100" lvl="2" indent="-127000" algn="l" rtl="0">
              <a:lnSpc>
                <a:spcPct val="90000"/>
              </a:lnSpc>
              <a:spcBef>
                <a:spcPts val="200"/>
              </a:spcBef>
              <a:spcAft>
                <a:spcPts val="0"/>
              </a:spcAft>
              <a:buSzPts val="1400"/>
              <a:buChar char="■"/>
            </a:pPr>
            <a:r>
              <a:rPr lang="en" sz="1800">
                <a:solidFill>
                  <a:schemeClr val="dk1"/>
                </a:solidFill>
              </a:rPr>
              <a:t>You will run out of time if you do that</a:t>
            </a:r>
            <a:endParaRPr/>
          </a:p>
          <a:p>
            <a:pPr marL="546100" lvl="2" indent="-127000" algn="l" rtl="0">
              <a:lnSpc>
                <a:spcPct val="90000"/>
              </a:lnSpc>
              <a:spcBef>
                <a:spcPts val="500"/>
              </a:spcBef>
              <a:spcAft>
                <a:spcPts val="0"/>
              </a:spcAft>
              <a:buSzPts val="1400"/>
              <a:buChar char="■"/>
            </a:pPr>
            <a:r>
              <a:rPr lang="en" sz="1800">
                <a:solidFill>
                  <a:schemeClr val="dk1"/>
                </a:solidFill>
              </a:rPr>
              <a:t>Only do so if you’ve already narrowed down to a few possible search algorithms and you cannot make use of any other invariants</a:t>
            </a:r>
            <a:endParaRPr/>
          </a:p>
          <a:p>
            <a:pPr marL="177800" lvl="0" indent="-139700" algn="l" rtl="0">
              <a:lnSpc>
                <a:spcPct val="90000"/>
              </a:lnSpc>
              <a:spcBef>
                <a:spcPts val="1400"/>
              </a:spcBef>
              <a:spcAft>
                <a:spcPts val="1200"/>
              </a:spcAft>
              <a:buSzPts val="1400"/>
              <a:buChar char="●"/>
            </a:pPr>
            <a:r>
              <a:rPr lang="en" sz="1800">
                <a:solidFill>
                  <a:schemeClr val="dk1"/>
                </a:solidFill>
              </a:rPr>
              <a:t>Think in terms of invariants that are true at every step of the algorithm!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graphicFrame>
        <p:nvGraphicFramePr>
          <p:cNvPr id="2246" name="Google Shape;2246;p72"/>
          <p:cNvGraphicFramePr/>
          <p:nvPr/>
        </p:nvGraphicFramePr>
        <p:xfrm>
          <a:off x="282018" y="353353"/>
          <a:ext cx="8580000" cy="4665490"/>
        </p:xfrm>
        <a:graphic>
          <a:graphicData uri="http://schemas.openxmlformats.org/drawingml/2006/table">
            <a:tbl>
              <a:tblPr firstRow="1" bandRow="1">
                <a:noFill/>
                <a:tableStyleId>{2042E511-7DA6-4F5A-B07D-5520D3F0E3C9}</a:tableStyleId>
              </a:tblPr>
              <a:tblGrid>
                <a:gridCol w="1552225">
                  <a:extLst>
                    <a:ext uri="{9D8B030D-6E8A-4147-A177-3AD203B41FA5}">
                      <a16:colId xmlns:a16="http://schemas.microsoft.com/office/drawing/2014/main" val="20000"/>
                    </a:ext>
                  </a:extLst>
                </a:gridCol>
                <a:gridCol w="3648750">
                  <a:extLst>
                    <a:ext uri="{9D8B030D-6E8A-4147-A177-3AD203B41FA5}">
                      <a16:colId xmlns:a16="http://schemas.microsoft.com/office/drawing/2014/main" val="20001"/>
                    </a:ext>
                  </a:extLst>
                </a:gridCol>
                <a:gridCol w="2296825">
                  <a:extLst>
                    <a:ext uri="{9D8B030D-6E8A-4147-A177-3AD203B41FA5}">
                      <a16:colId xmlns:a16="http://schemas.microsoft.com/office/drawing/2014/main" val="20002"/>
                    </a:ext>
                  </a:extLst>
                </a:gridCol>
                <a:gridCol w="1082200">
                  <a:extLst>
                    <a:ext uri="{9D8B030D-6E8A-4147-A177-3AD203B41FA5}">
                      <a16:colId xmlns:a16="http://schemas.microsoft.com/office/drawing/2014/main" val="20003"/>
                    </a:ext>
                  </a:extLst>
                </a:gridCol>
              </a:tblGrid>
              <a:tr h="617225">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Description</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Is stable?</a:t>
                      </a:r>
                      <a:endParaRPr sz="1100" u="none" strike="noStrike" cap="none"/>
                    </a:p>
                  </a:txBody>
                  <a:tcPr marL="68600" marR="68600" marT="34300" marB="34300"/>
                </a:tc>
                <a:extLst>
                  <a:ext uri="{0D108BD9-81ED-4DB2-BD59-A6C34878D82A}">
                    <a16:rowId xmlns:a16="http://schemas.microsoft.com/office/drawing/2014/main" val="10000"/>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the largest element to the end of the array through repeated swapping of out-of-order adjacent pairs (inversions)</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Yes</a:t>
                      </a:r>
                      <a:endParaRPr sz="1100" u="none" strike="noStrike" cap="none"/>
                    </a:p>
                  </a:txBody>
                  <a:tcPr marL="68600" marR="68600" marT="34300" marB="34300"/>
                </a:tc>
                <a:extLst>
                  <a:ext uri="{0D108BD9-81ED-4DB2-BD59-A6C34878D82A}">
                    <a16:rowId xmlns:a16="http://schemas.microsoft.com/office/drawing/2014/main" val="10001"/>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 the minimum element and add it to the sorted region of the array by swapping. Repeat until all elements have been selected.</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No</a:t>
                      </a:r>
                      <a:endParaRPr sz="1100" u="none" strike="noStrike" cap="none"/>
                    </a:p>
                  </a:txBody>
                  <a:tcPr marL="68600" marR="68600" marT="34300" marB="34300"/>
                </a:tc>
                <a:extLst>
                  <a:ext uri="{0D108BD9-81ED-4DB2-BD59-A6C34878D82A}">
                    <a16:rowId xmlns:a16="http://schemas.microsoft.com/office/drawing/2014/main" val="10002"/>
                  </a:ext>
                </a:extLst>
              </a:tr>
              <a:tr h="9830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 the first element in the unsorted region of the array and find where to place it in the sorted region. Repeat until all elements have been selected.</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Yes</a:t>
                      </a:r>
                      <a:endParaRPr sz="1100" u="none" strike="noStrike" cap="none"/>
                    </a:p>
                  </a:txBody>
                  <a:tcPr marL="68600" marR="68600" marT="34300" marB="34300"/>
                </a:tc>
                <a:extLst>
                  <a:ext uri="{0D108BD9-81ED-4DB2-BD59-A6C34878D82A}">
                    <a16:rowId xmlns:a16="http://schemas.microsoft.com/office/drawing/2014/main" val="10003"/>
                  </a:ext>
                </a:extLst>
              </a:tr>
              <a:tr h="57345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Halve the array, recursively sort, then merge</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Yes</a:t>
                      </a:r>
                      <a:endParaRPr sz="1100" u="none" strike="noStrike" cap="none"/>
                    </a:p>
                  </a:txBody>
                  <a:tcPr marL="68600" marR="68600" marT="34300" marB="34300"/>
                </a:tc>
                <a:extLst>
                  <a:ext uri="{0D108BD9-81ED-4DB2-BD59-A6C34878D82A}">
                    <a16:rowId xmlns:a16="http://schemas.microsoft.com/office/drawing/2014/main" val="10004"/>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Partition around the first element, then repeat on subarrays</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No</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2252" name="Google Shape;2252;p73"/>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253" name="Google Shape;2253;p73"/>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254" name="Google Shape;2254;p73"/>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255" name="Google Shape;2255;p73"/>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2261" name="Google Shape;2261;p74"/>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262" name="Google Shape;2262;p74"/>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263" name="Google Shape;2263;p74"/>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264" name="Google Shape;2264;p74"/>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pic>
        <p:nvPicPr>
          <p:cNvPr id="2270" name="Google Shape;2270;p75"/>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271" name="Google Shape;2271;p75"/>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272" name="Google Shape;2272;p75"/>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273" name="Google Shape;2273;p75"/>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
        <p:nvSpPr>
          <p:cNvPr id="2274" name="Google Shape;2274;p75"/>
          <p:cNvSpPr txBox="1"/>
          <p:nvPr/>
        </p:nvSpPr>
        <p:spPr>
          <a:xfrm>
            <a:off x="3321345" y="3543889"/>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A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largest element (Patty) is not at the end of the array. Thus, sorting algorithm A is not Bubble Sort.</a:t>
            </a:r>
            <a:endParaRPr sz="1100" b="0" i="0" u="none" strike="noStrike" cap="none">
              <a:solidFill>
                <a:srgbClr val="000000"/>
              </a:solidFill>
              <a:latin typeface="Arial"/>
              <a:ea typeface="Arial"/>
              <a:cs typeface="Arial"/>
              <a:sym typeface="Arial"/>
            </a:endParaRPr>
          </a:p>
        </p:txBody>
      </p:sp>
      <p:sp>
        <p:nvSpPr>
          <p:cNvPr id="2275" name="Google Shape;2275;p75"/>
          <p:cNvSpPr/>
          <p:nvPr/>
        </p:nvSpPr>
        <p:spPr>
          <a:xfrm>
            <a:off x="2432116" y="438346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76" name="Google Shape;2276;p75"/>
          <p:cNvSpPr/>
          <p:nvPr/>
        </p:nvSpPr>
        <p:spPr>
          <a:xfrm>
            <a:off x="359201" y="10404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77" name="Google Shape;2277;p75"/>
          <p:cNvSpPr/>
          <p:nvPr/>
        </p:nvSpPr>
        <p:spPr>
          <a:xfrm>
            <a:off x="1464690" y="2327831"/>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pic>
        <p:nvPicPr>
          <p:cNvPr id="2283" name="Google Shape;2283;p76"/>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284" name="Google Shape;2284;p76"/>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285" name="Google Shape;2285;p76"/>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286" name="Google Shape;2286;p76"/>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pic>
        <p:nvPicPr>
          <p:cNvPr id="2292" name="Google Shape;2292;p77"/>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293" name="Google Shape;2293;p77"/>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294" name="Google Shape;2294;p77"/>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295" name="Google Shape;2295;p77"/>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
        <p:nvSpPr>
          <p:cNvPr id="2296" name="Google Shape;2296;p77"/>
          <p:cNvSpPr txBox="1"/>
          <p:nvPr/>
        </p:nvSpPr>
        <p:spPr>
          <a:xfrm>
            <a:off x="3321345" y="3543889"/>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A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smallest element (Alice) is not at the start of the array. Thus, sorting algorithm A is not Selection Sort.</a:t>
            </a:r>
            <a:endParaRPr sz="1100" b="0" i="0" u="none" strike="noStrike" cap="none">
              <a:solidFill>
                <a:srgbClr val="000000"/>
              </a:solidFill>
              <a:latin typeface="Arial"/>
              <a:ea typeface="Arial"/>
              <a:cs typeface="Arial"/>
              <a:sym typeface="Arial"/>
            </a:endParaRPr>
          </a:p>
        </p:txBody>
      </p:sp>
      <p:sp>
        <p:nvSpPr>
          <p:cNvPr id="2297" name="Google Shape;2297;p77"/>
          <p:cNvSpPr/>
          <p:nvPr/>
        </p:nvSpPr>
        <p:spPr>
          <a:xfrm>
            <a:off x="344895"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98" name="Google Shape;2298;p77"/>
          <p:cNvSpPr/>
          <p:nvPr/>
        </p:nvSpPr>
        <p:spPr>
          <a:xfrm>
            <a:off x="1445054"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99" name="Google Shape;2299;p77"/>
          <p:cNvSpPr/>
          <p:nvPr/>
        </p:nvSpPr>
        <p:spPr>
          <a:xfrm>
            <a:off x="2410544" y="522599"/>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1: AVL vs Trie</a:t>
            </a:r>
            <a:endParaRPr/>
          </a:p>
        </p:txBody>
      </p:sp>
      <p:sp>
        <p:nvSpPr>
          <p:cNvPr id="109" name="Google Shape;109;p9"/>
          <p:cNvSpPr txBox="1">
            <a:spLocks noGrp="1"/>
          </p:cNvSpPr>
          <p:nvPr>
            <p:ph type="body" idx="1"/>
          </p:nvPr>
        </p:nvSpPr>
        <p:spPr>
          <a:xfrm>
            <a:off x="857250" y="1384800"/>
            <a:ext cx="7517400" cy="3582900"/>
          </a:xfrm>
          <a:prstGeom prst="rect">
            <a:avLst/>
          </a:prstGeom>
          <a:noFill/>
          <a:ln>
            <a:noFill/>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1400"/>
              <a:buNone/>
            </a:pPr>
            <a:r>
              <a:rPr lang="en">
                <a:solidFill>
                  <a:schemeClr val="dk1"/>
                </a:solidFill>
              </a:rPr>
              <a:t>Discuss the trade-offs of using AVL and trie to store strings.</a:t>
            </a:r>
            <a:endParaRPr>
              <a:solidFill>
                <a:schemeClr val="dk1"/>
              </a:solidFill>
            </a:endParaRPr>
          </a:p>
          <a:p>
            <a:pPr marL="0" lvl="0" indent="0" algn="l" rtl="0">
              <a:lnSpc>
                <a:spcPct val="90000"/>
              </a:lnSpc>
              <a:spcBef>
                <a:spcPts val="1200"/>
              </a:spcBef>
              <a:spcAft>
                <a:spcPts val="0"/>
              </a:spcAft>
              <a:buSzPts val="1400"/>
              <a:buNone/>
            </a:pPr>
            <a:r>
              <a:rPr lang="en">
                <a:solidFill>
                  <a:schemeClr val="dk1"/>
                </a:solidFill>
              </a:rPr>
              <a:t>Time complexity for insert, delete, and find a word with length L to a collection of N words: </a:t>
            </a:r>
            <a:endParaRPr>
              <a:solidFill>
                <a:schemeClr val="dk1"/>
              </a:solidFill>
            </a:endParaRPr>
          </a:p>
          <a:p>
            <a:pPr marL="457200" lvl="0" indent="-298450" algn="l" rtl="0">
              <a:lnSpc>
                <a:spcPct val="90000"/>
              </a:lnSpc>
              <a:spcBef>
                <a:spcPts val="1200"/>
              </a:spcBef>
              <a:spcAft>
                <a:spcPts val="0"/>
              </a:spcAft>
              <a:buClr>
                <a:schemeClr val="dk1"/>
              </a:buClr>
              <a:buSzPts val="1100"/>
              <a:buChar char="-"/>
            </a:pPr>
            <a:r>
              <a:rPr lang="en">
                <a:solidFill>
                  <a:schemeClr val="dk1"/>
                </a:solidFill>
              </a:rPr>
              <a:t>AVL Tree: O(L log N)</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Trie: O(L)</a:t>
            </a:r>
            <a:endParaRPr>
              <a:solidFill>
                <a:schemeClr val="dk1"/>
              </a:solidFill>
            </a:endParaRPr>
          </a:p>
          <a:p>
            <a:pPr marL="0" lvl="0" indent="0" algn="l" rtl="0">
              <a:lnSpc>
                <a:spcPct val="90000"/>
              </a:lnSpc>
              <a:spcBef>
                <a:spcPts val="1200"/>
              </a:spcBef>
              <a:spcAft>
                <a:spcPts val="0"/>
              </a:spcAft>
              <a:buSzPts val="1100"/>
              <a:buNone/>
            </a:pPr>
            <a:r>
              <a:rPr lang="en">
                <a:solidFill>
                  <a:schemeClr val="dk1"/>
                </a:solidFill>
              </a:rPr>
              <a:t>Space complexity:</a:t>
            </a:r>
            <a:endParaRPr>
              <a:solidFill>
                <a:schemeClr val="dk1"/>
              </a:solidFill>
            </a:endParaRPr>
          </a:p>
          <a:p>
            <a:pPr marL="457200" lvl="0" indent="-298450" algn="l" rtl="0">
              <a:lnSpc>
                <a:spcPct val="90000"/>
              </a:lnSpc>
              <a:spcBef>
                <a:spcPts val="1200"/>
              </a:spcBef>
              <a:spcAft>
                <a:spcPts val="0"/>
              </a:spcAft>
              <a:buClr>
                <a:schemeClr val="dk1"/>
              </a:buClr>
              <a:buSzPts val="1100"/>
              <a:buChar char="-"/>
            </a:pPr>
            <a:r>
              <a:rPr lang="en">
                <a:solidFill>
                  <a:schemeClr val="dk1"/>
                </a:solidFill>
              </a:rPr>
              <a:t>AVL Tree: O(total_string_length)</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Trie: O(total_string_length)</a:t>
            </a:r>
            <a:endParaRPr>
              <a:solidFill>
                <a:schemeClr val="dk1"/>
              </a:solidFill>
            </a:endParaRPr>
          </a:p>
          <a:p>
            <a:pPr marL="457200" lvl="0" indent="-298450" algn="l" rtl="0">
              <a:lnSpc>
                <a:spcPct val="90000"/>
              </a:lnSpc>
              <a:spcBef>
                <a:spcPts val="0"/>
              </a:spcBef>
              <a:spcAft>
                <a:spcPts val="0"/>
              </a:spcAft>
              <a:buClr>
                <a:schemeClr val="dk1"/>
              </a:buClr>
              <a:buSzPts val="1100"/>
              <a:buChar char="-"/>
            </a:pPr>
            <a:r>
              <a:rPr lang="en">
                <a:solidFill>
                  <a:schemeClr val="dk1"/>
                </a:solidFill>
              </a:rPr>
              <a:t>Trie tends to have more overhead cost (more nodes and edges)</a:t>
            </a:r>
            <a:endParaRPr>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pic>
        <p:nvPicPr>
          <p:cNvPr id="2305" name="Google Shape;2305;p78"/>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06" name="Google Shape;2306;p78"/>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307" name="Google Shape;2307;p78"/>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308" name="Google Shape;2308;p78"/>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pic>
        <p:nvPicPr>
          <p:cNvPr id="2314" name="Google Shape;2314;p79"/>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15" name="Google Shape;2315;p79"/>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316" name="Google Shape;2316;p79"/>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317" name="Google Shape;2317;p79"/>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
        <p:nvSpPr>
          <p:cNvPr id="2318" name="Google Shape;2318;p79"/>
          <p:cNvSpPr txBox="1"/>
          <p:nvPr/>
        </p:nvSpPr>
        <p:spPr>
          <a:xfrm>
            <a:off x="3321346" y="3543889"/>
            <a:ext cx="5478000" cy="1177200"/>
          </a:xfrm>
          <a:prstGeom prst="rect">
            <a:avLst/>
          </a:prstGeom>
          <a:blipFill rotWithShape="1">
            <a:blip r:embed="rId6">
              <a:alphaModFix/>
            </a:blip>
            <a:stretch>
              <a:fillRect t="-3098" r="-418" b="-7746"/>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319" name="Google Shape;2319;p79"/>
          <p:cNvSpPr/>
          <p:nvPr/>
        </p:nvSpPr>
        <p:spPr>
          <a:xfrm>
            <a:off x="344896" y="4120103"/>
            <a:ext cx="43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20" name="Google Shape;2320;p79"/>
          <p:cNvSpPr/>
          <p:nvPr/>
        </p:nvSpPr>
        <p:spPr>
          <a:xfrm>
            <a:off x="1449011" y="3872649"/>
            <a:ext cx="43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326" name="Google Shape;2326;p80"/>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27" name="Google Shape;2327;p80"/>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328" name="Google Shape;2328;p80"/>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329" name="Google Shape;2329;p80"/>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pic>
        <p:nvPicPr>
          <p:cNvPr id="2335" name="Google Shape;2335;p81"/>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36" name="Google Shape;2336;p81"/>
          <p:cNvPicPr preferRelativeResize="0"/>
          <p:nvPr/>
        </p:nvPicPr>
        <p:blipFill rotWithShape="1">
          <a:blip r:embed="rId4">
            <a:alphaModFix/>
          </a:blip>
          <a:srcRect/>
          <a:stretch/>
        </p:blipFill>
        <p:spPr>
          <a:xfrm>
            <a:off x="2266054" y="209250"/>
            <a:ext cx="912580" cy="4725000"/>
          </a:xfrm>
          <a:prstGeom prst="rect">
            <a:avLst/>
          </a:prstGeom>
          <a:noFill/>
          <a:ln>
            <a:noFill/>
          </a:ln>
        </p:spPr>
      </p:pic>
      <p:pic>
        <p:nvPicPr>
          <p:cNvPr id="2337" name="Google Shape;2337;p81"/>
          <p:cNvPicPr preferRelativeResize="0"/>
          <p:nvPr/>
        </p:nvPicPr>
        <p:blipFill rotWithShape="1">
          <a:blip r:embed="rId5">
            <a:alphaModFix/>
          </a:blip>
          <a:srcRect/>
          <a:stretch/>
        </p:blipFill>
        <p:spPr>
          <a:xfrm>
            <a:off x="1303817" y="209250"/>
            <a:ext cx="912580" cy="4725000"/>
          </a:xfrm>
          <a:prstGeom prst="rect">
            <a:avLst/>
          </a:prstGeom>
          <a:noFill/>
          <a:ln>
            <a:noFill/>
          </a:ln>
        </p:spPr>
      </p:pic>
      <p:graphicFrame>
        <p:nvGraphicFramePr>
          <p:cNvPr id="2338" name="Google Shape;2338;p81"/>
          <p:cNvGraphicFramePr/>
          <p:nvPr/>
        </p:nvGraphicFramePr>
        <p:xfrm>
          <a:off x="3321346" y="343490"/>
          <a:ext cx="5477750" cy="32005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Merge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Each subarray is already sorted when merging</a:t>
                      </a:r>
                      <a:endParaRPr sz="1100" u="none" strike="noStrike" cap="none"/>
                    </a:p>
                  </a:txBody>
                  <a:tcPr marL="68600" marR="68600" marT="34300" marB="34300"/>
                </a:tc>
                <a:extLst>
                  <a:ext uri="{0D108BD9-81ED-4DB2-BD59-A6C34878D82A}">
                    <a16:rowId xmlns:a16="http://schemas.microsoft.com/office/drawing/2014/main" val="10004"/>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5"/>
                  </a:ext>
                </a:extLst>
              </a:tr>
            </a:tbl>
          </a:graphicData>
        </a:graphic>
      </p:graphicFrame>
      <p:sp>
        <p:nvSpPr>
          <p:cNvPr id="2339" name="Google Shape;2339;p81"/>
          <p:cNvSpPr/>
          <p:nvPr/>
        </p:nvSpPr>
        <p:spPr>
          <a:xfrm>
            <a:off x="344895" y="535562"/>
            <a:ext cx="468300" cy="19956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0" name="Google Shape;2340;p81"/>
          <p:cNvSpPr/>
          <p:nvPr/>
        </p:nvSpPr>
        <p:spPr>
          <a:xfrm>
            <a:off x="1446232" y="535562"/>
            <a:ext cx="468300" cy="19956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1" name="Google Shape;2341;p81"/>
          <p:cNvSpPr/>
          <p:nvPr/>
        </p:nvSpPr>
        <p:spPr>
          <a:xfrm>
            <a:off x="344895" y="2585891"/>
            <a:ext cx="468300" cy="9723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2" name="Google Shape;2342;p81"/>
          <p:cNvSpPr/>
          <p:nvPr/>
        </p:nvSpPr>
        <p:spPr>
          <a:xfrm>
            <a:off x="1446232" y="2592961"/>
            <a:ext cx="468300" cy="9723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3" name="Google Shape;2343;p81"/>
          <p:cNvSpPr/>
          <p:nvPr/>
        </p:nvSpPr>
        <p:spPr>
          <a:xfrm>
            <a:off x="344894" y="3612824"/>
            <a:ext cx="616800" cy="995100"/>
          </a:xfrm>
          <a:prstGeom prst="rect">
            <a:avLst/>
          </a:prstGeom>
          <a:noFill/>
          <a:ln w="57150" cap="flat" cmpd="sng">
            <a:solidFill>
              <a:srgbClr val="92D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4" name="Google Shape;2344;p81"/>
          <p:cNvSpPr/>
          <p:nvPr/>
        </p:nvSpPr>
        <p:spPr>
          <a:xfrm>
            <a:off x="1446232" y="3614003"/>
            <a:ext cx="616800" cy="995100"/>
          </a:xfrm>
          <a:prstGeom prst="rect">
            <a:avLst/>
          </a:prstGeom>
          <a:noFill/>
          <a:ln w="57150" cap="flat" cmpd="sng">
            <a:solidFill>
              <a:srgbClr val="92D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45" name="Google Shape;2345;p81"/>
          <p:cNvSpPr txBox="1"/>
          <p:nvPr/>
        </p:nvSpPr>
        <p:spPr>
          <a:xfrm>
            <a:off x="3321346" y="3543889"/>
            <a:ext cx="5478000" cy="623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each subarray (when split by powers of 2) is locally sorted, sorting algorithm A is Merge Sort!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pic>
        <p:nvPicPr>
          <p:cNvPr id="2351" name="Google Shape;2351;p82"/>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52" name="Google Shape;2352;p82"/>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353" name="Google Shape;2353;p82"/>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354" name="Google Shape;2354;p82"/>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pic>
        <p:nvPicPr>
          <p:cNvPr id="2360" name="Google Shape;2360;p83"/>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61" name="Google Shape;2361;p83"/>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362" name="Google Shape;2362;p83"/>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363" name="Google Shape;2363;p83"/>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pic>
        <p:nvPicPr>
          <p:cNvPr id="2369" name="Google Shape;2369;p84"/>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70" name="Google Shape;2370;p84"/>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371" name="Google Shape;2371;p84"/>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372" name="Google Shape;2372;p84"/>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373" name="Google Shape;2373;p84"/>
          <p:cNvSpPr txBox="1"/>
          <p:nvPr/>
        </p:nvSpPr>
        <p:spPr>
          <a:xfrm>
            <a:off x="3321346" y="3018110"/>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B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largest element (Patty) is not at the end of the array. Thus, sorting algorithm B is not Bubble Sort.</a:t>
            </a:r>
            <a:endParaRPr sz="1100" b="0" i="0" u="none" strike="noStrike" cap="none">
              <a:solidFill>
                <a:srgbClr val="000000"/>
              </a:solidFill>
              <a:latin typeface="Arial"/>
              <a:ea typeface="Arial"/>
              <a:cs typeface="Arial"/>
              <a:sym typeface="Arial"/>
            </a:endParaRPr>
          </a:p>
        </p:txBody>
      </p:sp>
      <p:sp>
        <p:nvSpPr>
          <p:cNvPr id="2374" name="Google Shape;2374;p84"/>
          <p:cNvSpPr/>
          <p:nvPr/>
        </p:nvSpPr>
        <p:spPr>
          <a:xfrm>
            <a:off x="359201" y="10404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75" name="Google Shape;2375;p84"/>
          <p:cNvSpPr/>
          <p:nvPr/>
        </p:nvSpPr>
        <p:spPr>
          <a:xfrm>
            <a:off x="2432116" y="438346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76" name="Google Shape;2376;p84"/>
          <p:cNvSpPr/>
          <p:nvPr/>
        </p:nvSpPr>
        <p:spPr>
          <a:xfrm>
            <a:off x="1457620" y="18187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pic>
        <p:nvPicPr>
          <p:cNvPr id="2382" name="Google Shape;2382;p85"/>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83" name="Google Shape;2383;p85"/>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384" name="Google Shape;2384;p85"/>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385" name="Google Shape;2385;p85"/>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pic>
        <p:nvPicPr>
          <p:cNvPr id="2391" name="Google Shape;2391;p86"/>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392" name="Google Shape;2392;p86"/>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393" name="Google Shape;2393;p86"/>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394" name="Google Shape;2394;p86"/>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395" name="Google Shape;2395;p86"/>
          <p:cNvSpPr txBox="1"/>
          <p:nvPr/>
        </p:nvSpPr>
        <p:spPr>
          <a:xfrm>
            <a:off x="3321346" y="3018110"/>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B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smallest element (Alice) is not at the start of the array. Thus, sorting algorithm B is not Selection Sort.</a:t>
            </a:r>
            <a:endParaRPr sz="1100" b="0" i="0" u="none" strike="noStrike" cap="none">
              <a:solidFill>
                <a:srgbClr val="000000"/>
              </a:solidFill>
              <a:latin typeface="Arial"/>
              <a:ea typeface="Arial"/>
              <a:cs typeface="Arial"/>
              <a:sym typeface="Arial"/>
            </a:endParaRPr>
          </a:p>
        </p:txBody>
      </p:sp>
      <p:sp>
        <p:nvSpPr>
          <p:cNvPr id="2396" name="Google Shape;2396;p86"/>
          <p:cNvSpPr/>
          <p:nvPr/>
        </p:nvSpPr>
        <p:spPr>
          <a:xfrm>
            <a:off x="344895"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97" name="Google Shape;2397;p86"/>
          <p:cNvSpPr/>
          <p:nvPr/>
        </p:nvSpPr>
        <p:spPr>
          <a:xfrm>
            <a:off x="1445054" y="2578820"/>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398" name="Google Shape;2398;p86"/>
          <p:cNvSpPr/>
          <p:nvPr/>
        </p:nvSpPr>
        <p:spPr>
          <a:xfrm>
            <a:off x="2410544" y="522599"/>
            <a:ext cx="4611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pic>
        <p:nvPicPr>
          <p:cNvPr id="2404" name="Google Shape;2404;p87"/>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05" name="Google Shape;2405;p87"/>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06" name="Google Shape;2406;p87"/>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407" name="Google Shape;2407;p87"/>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857250" y="457200"/>
            <a:ext cx="7406400" cy="10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accent1"/>
              </a:buClr>
              <a:buSzPts val="3300"/>
              <a:buFont typeface="Calibri"/>
              <a:buNone/>
            </a:pPr>
            <a:r>
              <a:rPr lang="en"/>
              <a:t>Problem 2: kd-Trees</a:t>
            </a:r>
            <a:endParaRPr/>
          </a:p>
        </p:txBody>
      </p:sp>
      <p:pic>
        <p:nvPicPr>
          <p:cNvPr id="115" name="Google Shape;115;p10"/>
          <p:cNvPicPr preferRelativeResize="0"/>
          <p:nvPr/>
        </p:nvPicPr>
        <p:blipFill rotWithShape="1">
          <a:blip r:embed="rId3">
            <a:alphaModFix/>
          </a:blip>
          <a:srcRect/>
          <a:stretch/>
        </p:blipFill>
        <p:spPr>
          <a:xfrm>
            <a:off x="1839188" y="1474500"/>
            <a:ext cx="5442525" cy="3102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pic>
        <p:nvPicPr>
          <p:cNvPr id="2413" name="Google Shape;2413;p88"/>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14" name="Google Shape;2414;p88"/>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15" name="Google Shape;2415;p88"/>
          <p:cNvGraphicFramePr/>
          <p:nvPr/>
        </p:nvGraphicFramePr>
        <p:xfrm>
          <a:off x="3321346" y="343490"/>
          <a:ext cx="5477750" cy="26747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7544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Insertion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3"/>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pic>
        <p:nvPicPr>
          <p:cNvPr id="2416" name="Google Shape;2416;p88"/>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417" name="Google Shape;2417;p88"/>
          <p:cNvSpPr/>
          <p:nvPr/>
        </p:nvSpPr>
        <p:spPr>
          <a:xfrm>
            <a:off x="344895" y="2092751"/>
            <a:ext cx="616800" cy="248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8" name="Google Shape;2418;p88"/>
          <p:cNvSpPr/>
          <p:nvPr/>
        </p:nvSpPr>
        <p:spPr>
          <a:xfrm>
            <a:off x="352529" y="547933"/>
            <a:ext cx="460500" cy="14883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19" name="Google Shape;2419;p88"/>
          <p:cNvSpPr/>
          <p:nvPr/>
        </p:nvSpPr>
        <p:spPr>
          <a:xfrm>
            <a:off x="1468547" y="547933"/>
            <a:ext cx="460500" cy="14883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20" name="Google Shape;2420;p88"/>
          <p:cNvSpPr/>
          <p:nvPr/>
        </p:nvSpPr>
        <p:spPr>
          <a:xfrm>
            <a:off x="1451786" y="2092750"/>
            <a:ext cx="616800" cy="248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21" name="Google Shape;2421;p88"/>
          <p:cNvSpPr txBox="1"/>
          <p:nvPr/>
        </p:nvSpPr>
        <p:spPr>
          <a:xfrm>
            <a:off x="3321346" y="3018110"/>
            <a:ext cx="5478000" cy="9003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first 6 elements are sorted and the last 10 elements are untouched, sorting algorithm B is Insertion Sort!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pic>
        <p:nvPicPr>
          <p:cNvPr id="2427" name="Google Shape;2427;p89"/>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28" name="Google Shape;2428;p89"/>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29" name="Google Shape;2429;p89"/>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30" name="Google Shape;2430;p89"/>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pic>
        <p:nvPicPr>
          <p:cNvPr id="2436" name="Google Shape;2436;p90"/>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37" name="Google Shape;2437;p90"/>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38" name="Google Shape;2438;p90"/>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39" name="Google Shape;2439;p90"/>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440" name="Google Shape;2440;p90"/>
          <p:cNvSpPr txBox="1"/>
          <p:nvPr/>
        </p:nvSpPr>
        <p:spPr>
          <a:xfrm>
            <a:off x="3321346" y="2263730"/>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C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largest element (Patty) is not at the end of the array. Thus, sorting algorithm C is not Bubble Sort.</a:t>
            </a:r>
            <a:endParaRPr sz="1100" b="0" i="0" u="none" strike="noStrike" cap="none">
              <a:solidFill>
                <a:srgbClr val="000000"/>
              </a:solidFill>
              <a:latin typeface="Arial"/>
              <a:ea typeface="Arial"/>
              <a:cs typeface="Arial"/>
              <a:sym typeface="Arial"/>
            </a:endParaRPr>
          </a:p>
        </p:txBody>
      </p:sp>
      <p:sp>
        <p:nvSpPr>
          <p:cNvPr id="2441" name="Google Shape;2441;p90"/>
          <p:cNvSpPr/>
          <p:nvPr/>
        </p:nvSpPr>
        <p:spPr>
          <a:xfrm>
            <a:off x="2432116" y="438346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42" name="Google Shape;2442;p90"/>
          <p:cNvSpPr/>
          <p:nvPr/>
        </p:nvSpPr>
        <p:spPr>
          <a:xfrm>
            <a:off x="359201" y="10404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43" name="Google Shape;2443;p90"/>
          <p:cNvSpPr/>
          <p:nvPr/>
        </p:nvSpPr>
        <p:spPr>
          <a:xfrm>
            <a:off x="1462643" y="4130708"/>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pic>
        <p:nvPicPr>
          <p:cNvPr id="2449" name="Google Shape;2449;p91"/>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50" name="Google Shape;2450;p91"/>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51" name="Google Shape;2451;p91"/>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52" name="Google Shape;2452;p91"/>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pic>
        <p:nvPicPr>
          <p:cNvPr id="2458" name="Google Shape;2458;p92"/>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59" name="Google Shape;2459;p92"/>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60" name="Google Shape;2460;p92"/>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61" name="Google Shape;2461;p92"/>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462" name="Google Shape;2462;p92"/>
          <p:cNvSpPr txBox="1"/>
          <p:nvPr/>
        </p:nvSpPr>
        <p:spPr>
          <a:xfrm>
            <a:off x="3321346" y="2263730"/>
            <a:ext cx="5478000" cy="2008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The first 3 elements of array C are sorted, but not the 4</a:t>
            </a:r>
            <a:r>
              <a:rPr lang="en" sz="1800" b="0" i="0" u="none" strike="noStrike" cap="none" baseline="30000">
                <a:solidFill>
                  <a:schemeClr val="dk1"/>
                </a:solidFill>
                <a:latin typeface="Calibri"/>
                <a:ea typeface="Calibri"/>
                <a:cs typeface="Calibri"/>
                <a:sym typeface="Calibri"/>
              </a:rPr>
              <a:t>th</a:t>
            </a:r>
            <a:r>
              <a:rPr lang="en" sz="1800" b="0" i="0" u="none" strike="noStrike" cap="none">
                <a:solidFill>
                  <a:schemeClr val="dk1"/>
                </a:solidFill>
                <a:latin typeface="Calibri"/>
                <a:ea typeface="Calibri"/>
                <a:cs typeface="Calibri"/>
                <a:sym typeface="Calibri"/>
              </a:rPr>
              <a:t> element. If sorting algorithm C is Selection Sort, it must have been run for </a:t>
            </a:r>
            <a:r>
              <a:rPr lang="en" sz="1800" b="1" i="0" u="none" strike="noStrike" cap="none">
                <a:solidFill>
                  <a:schemeClr val="dk1"/>
                </a:solidFill>
                <a:latin typeface="Calibri"/>
                <a:ea typeface="Calibri"/>
                <a:cs typeface="Calibri"/>
                <a:sym typeface="Calibri"/>
              </a:rPr>
              <a:t>no more than three iterations</a:t>
            </a:r>
            <a:r>
              <a:rPr lang="en" sz="1800" b="0" i="0" u="none" strike="noStrike" cap="none">
                <a:solidFill>
                  <a:schemeClr val="dk1"/>
                </a:solidFill>
                <a:latin typeface="Calibri"/>
                <a:ea typeface="Calibri"/>
                <a:cs typeface="Calibri"/>
                <a:sym typeface="Calibri"/>
              </a:rPr>
              <a:t>. Regardless of whether 1, 2, or 3 iterations were run, Mary should be in Alice’s original position in the array (due to swapping). However, this is not the case. Thus, sorting algorithm C is not Selection Sort.</a:t>
            </a:r>
            <a:endParaRPr sz="1100" b="0" i="0" u="none" strike="noStrike" cap="none">
              <a:solidFill>
                <a:srgbClr val="000000"/>
              </a:solidFill>
              <a:latin typeface="Arial"/>
              <a:ea typeface="Arial"/>
              <a:cs typeface="Arial"/>
              <a:sym typeface="Arial"/>
            </a:endParaRPr>
          </a:p>
        </p:txBody>
      </p:sp>
      <p:sp>
        <p:nvSpPr>
          <p:cNvPr id="2463" name="Google Shape;2463;p92"/>
          <p:cNvSpPr/>
          <p:nvPr/>
        </p:nvSpPr>
        <p:spPr>
          <a:xfrm>
            <a:off x="1448472" y="522598"/>
            <a:ext cx="461100" cy="7287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64" name="Google Shape;2464;p92"/>
          <p:cNvSpPr/>
          <p:nvPr/>
        </p:nvSpPr>
        <p:spPr>
          <a:xfrm>
            <a:off x="2410544" y="522599"/>
            <a:ext cx="461100" cy="7287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65" name="Google Shape;2465;p92"/>
          <p:cNvSpPr/>
          <p:nvPr/>
        </p:nvSpPr>
        <p:spPr>
          <a:xfrm>
            <a:off x="352607" y="536738"/>
            <a:ext cx="439200" cy="2268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pic>
        <p:nvPicPr>
          <p:cNvPr id="2471" name="Google Shape;2471;p93"/>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72" name="Google Shape;2472;p93"/>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73" name="Google Shape;2473;p93"/>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74" name="Google Shape;2474;p93"/>
          <p:cNvPicPr preferRelativeResize="0"/>
          <p:nvPr/>
        </p:nvPicPr>
        <p:blipFill rotWithShape="1">
          <a:blip r:embed="rId5">
            <a:alphaModFix/>
          </a:blip>
          <a:srcRect/>
          <a:stretch/>
        </p:blipFill>
        <p:spPr>
          <a:xfrm>
            <a:off x="1300814" y="209250"/>
            <a:ext cx="918584" cy="4725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pic>
        <p:nvPicPr>
          <p:cNvPr id="2480" name="Google Shape;2480;p94"/>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81" name="Google Shape;2481;p94"/>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82" name="Google Shape;2482;p94"/>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sng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0" u="none" strike="sng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83" name="Google Shape;2483;p94"/>
          <p:cNvPicPr preferRelativeResize="0"/>
          <p:nvPr/>
        </p:nvPicPr>
        <p:blipFill rotWithShape="1">
          <a:blip r:embed="rId5">
            <a:alphaModFix/>
          </a:blip>
          <a:srcRect/>
          <a:stretch/>
        </p:blipFill>
        <p:spPr>
          <a:xfrm>
            <a:off x="1300814" y="209250"/>
            <a:ext cx="918584" cy="4725000"/>
          </a:xfrm>
          <a:prstGeom prst="rect">
            <a:avLst/>
          </a:prstGeom>
          <a:noFill/>
          <a:ln>
            <a:noFill/>
          </a:ln>
        </p:spPr>
      </p:pic>
      <p:sp>
        <p:nvSpPr>
          <p:cNvPr id="2484" name="Google Shape;2484;p94"/>
          <p:cNvSpPr/>
          <p:nvPr/>
        </p:nvSpPr>
        <p:spPr>
          <a:xfrm>
            <a:off x="1449009" y="3629441"/>
            <a:ext cx="447000" cy="20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85" name="Google Shape;2485;p94"/>
          <p:cNvSpPr/>
          <p:nvPr/>
        </p:nvSpPr>
        <p:spPr>
          <a:xfrm>
            <a:off x="344895" y="548055"/>
            <a:ext cx="447000" cy="2088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86" name="Google Shape;2486;p94"/>
          <p:cNvSpPr txBox="1"/>
          <p:nvPr/>
        </p:nvSpPr>
        <p:spPr>
          <a:xfrm>
            <a:off x="3321346" y="2263730"/>
            <a:ext cx="5478000" cy="2562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first element in the unsorted array (Mary) appears in its sorted location in array C and the elements to the left/right of Mary are smaller/larger, sorting algorithm C is possibly Quick Sort. </a:t>
            </a:r>
            <a:r>
              <a:rPr lang="en" sz="1800" b="1" i="0" u="none" strike="noStrike" cap="none">
                <a:solidFill>
                  <a:schemeClr val="dk1"/>
                </a:solidFill>
                <a:latin typeface="Calibri"/>
                <a:ea typeface="Calibri"/>
                <a:cs typeface="Calibri"/>
                <a:sym typeface="Calibri"/>
              </a:rPr>
              <a:t>However, we cannot say for sure as array F has the same properties! </a:t>
            </a:r>
            <a:r>
              <a:rPr lang="en" sz="1800" b="0" i="0" u="none" strike="noStrike" cap="none">
                <a:solidFill>
                  <a:schemeClr val="dk1"/>
                </a:solidFill>
                <a:latin typeface="Calibri"/>
                <a:ea typeface="Calibri"/>
                <a:cs typeface="Calibri"/>
                <a:sym typeface="Calibri"/>
              </a:rPr>
              <a:t>We can either try to execute Quick Sort step-by-step (not recommended), or try to figure out if array F’s identity can be determined to find out the identity of array C through elimination.</a:t>
            </a:r>
            <a:endParaRPr sz="1100" b="0" i="0" u="none" strike="noStrike" cap="none">
              <a:solidFill>
                <a:srgbClr val="000000"/>
              </a:solidFill>
              <a:latin typeface="Arial"/>
              <a:ea typeface="Arial"/>
              <a:cs typeface="Arial"/>
              <a:sym typeface="Arial"/>
            </a:endParaRPr>
          </a:p>
        </p:txBody>
      </p:sp>
      <p:sp>
        <p:nvSpPr>
          <p:cNvPr id="2487" name="Google Shape;2487;p94"/>
          <p:cNvSpPr/>
          <p:nvPr/>
        </p:nvSpPr>
        <p:spPr>
          <a:xfrm>
            <a:off x="1456079" y="540984"/>
            <a:ext cx="461100" cy="30084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88" name="Google Shape;2488;p94"/>
          <p:cNvSpPr/>
          <p:nvPr/>
        </p:nvSpPr>
        <p:spPr>
          <a:xfrm>
            <a:off x="2424155" y="548055"/>
            <a:ext cx="461100" cy="3008400"/>
          </a:xfrm>
          <a:prstGeom prst="rect">
            <a:avLst/>
          </a:prstGeom>
          <a:noFill/>
          <a:ln w="57150" cap="flat" cmpd="sng">
            <a:solidFill>
              <a:srgbClr val="0070C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89" name="Google Shape;2489;p94"/>
          <p:cNvSpPr/>
          <p:nvPr/>
        </p:nvSpPr>
        <p:spPr>
          <a:xfrm>
            <a:off x="1456079" y="3880925"/>
            <a:ext cx="608400" cy="721500"/>
          </a:xfrm>
          <a:prstGeom prst="rect">
            <a:avLst/>
          </a:prstGeom>
          <a:noFill/>
          <a:ln w="57150" cap="flat" cmpd="sng">
            <a:solidFill>
              <a:srgbClr val="92D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490" name="Google Shape;2490;p94"/>
          <p:cNvSpPr/>
          <p:nvPr/>
        </p:nvSpPr>
        <p:spPr>
          <a:xfrm>
            <a:off x="2424155" y="3881543"/>
            <a:ext cx="608400" cy="721500"/>
          </a:xfrm>
          <a:prstGeom prst="rect">
            <a:avLst/>
          </a:prstGeom>
          <a:noFill/>
          <a:ln w="57150" cap="flat" cmpd="sng">
            <a:solidFill>
              <a:srgbClr val="92D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95"/>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497" name="Google Shape;2497;p95"/>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498" name="Google Shape;2498;p95"/>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499" name="Google Shape;2499;p95"/>
          <p:cNvPicPr preferRelativeResize="0"/>
          <p:nvPr/>
        </p:nvPicPr>
        <p:blipFill rotWithShape="1">
          <a:blip r:embed="rId5">
            <a:alphaModFix/>
          </a:blip>
          <a:srcRect/>
          <a:stretch/>
        </p:blipFill>
        <p:spPr>
          <a:xfrm>
            <a:off x="1303817" y="209250"/>
            <a:ext cx="912580" cy="4725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pic>
        <p:nvPicPr>
          <p:cNvPr id="2505" name="Google Shape;2505;p96"/>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06" name="Google Shape;2506;p96"/>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507" name="Google Shape;2507;p96"/>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508" name="Google Shape;2508;p96"/>
          <p:cNvPicPr preferRelativeResize="0"/>
          <p:nvPr/>
        </p:nvPicPr>
        <p:blipFill rotWithShape="1">
          <a:blip r:embed="rId5">
            <a:alphaModFix/>
          </a:blip>
          <a:srcRect/>
          <a:stretch/>
        </p:blipFill>
        <p:spPr>
          <a:xfrm>
            <a:off x="1303817" y="209250"/>
            <a:ext cx="912580" cy="4725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pic>
        <p:nvPicPr>
          <p:cNvPr id="2514" name="Google Shape;2514;p97"/>
          <p:cNvPicPr preferRelativeResize="0"/>
          <p:nvPr/>
        </p:nvPicPr>
        <p:blipFill rotWithShape="1">
          <a:blip r:embed="rId3">
            <a:alphaModFix/>
          </a:blip>
          <a:srcRect/>
          <a:stretch/>
        </p:blipFill>
        <p:spPr>
          <a:xfrm>
            <a:off x="203492" y="209250"/>
            <a:ext cx="1050667" cy="4725000"/>
          </a:xfrm>
          <a:prstGeom prst="rect">
            <a:avLst/>
          </a:prstGeom>
          <a:noFill/>
          <a:ln>
            <a:noFill/>
          </a:ln>
        </p:spPr>
      </p:pic>
      <p:pic>
        <p:nvPicPr>
          <p:cNvPr id="2515" name="Google Shape;2515;p97"/>
          <p:cNvPicPr preferRelativeResize="0"/>
          <p:nvPr/>
        </p:nvPicPr>
        <p:blipFill rotWithShape="1">
          <a:blip r:embed="rId4">
            <a:alphaModFix/>
          </a:blip>
          <a:srcRect/>
          <a:stretch/>
        </p:blipFill>
        <p:spPr>
          <a:xfrm>
            <a:off x="2266054" y="209250"/>
            <a:ext cx="912580" cy="4725000"/>
          </a:xfrm>
          <a:prstGeom prst="rect">
            <a:avLst/>
          </a:prstGeom>
          <a:noFill/>
          <a:ln>
            <a:noFill/>
          </a:ln>
        </p:spPr>
      </p:pic>
      <p:graphicFrame>
        <p:nvGraphicFramePr>
          <p:cNvPr id="2516" name="Google Shape;2516;p97"/>
          <p:cNvGraphicFramePr/>
          <p:nvPr/>
        </p:nvGraphicFramePr>
        <p:xfrm>
          <a:off x="3321346" y="343490"/>
          <a:ext cx="5477750" cy="1920320"/>
        </p:xfrm>
        <a:graphic>
          <a:graphicData uri="http://schemas.openxmlformats.org/drawingml/2006/table">
            <a:tbl>
              <a:tblPr firstRow="1" bandRow="1">
                <a:noFill/>
                <a:tableStyleId>{2042E511-7DA6-4F5A-B07D-5520D3F0E3C9}</a:tableStyleId>
              </a:tblPr>
              <a:tblGrid>
                <a:gridCol w="1845300">
                  <a:extLst>
                    <a:ext uri="{9D8B030D-6E8A-4147-A177-3AD203B41FA5}">
                      <a16:colId xmlns:a16="http://schemas.microsoft.com/office/drawing/2014/main" val="20000"/>
                    </a:ext>
                  </a:extLst>
                </a:gridCol>
                <a:gridCol w="363245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Sorting Algorithm</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Invariant</a:t>
                      </a:r>
                      <a:endParaRPr sz="1100" u="none" strike="noStrike" cap="none"/>
                    </a:p>
                  </a:txBody>
                  <a:tcPr marL="68600" marR="68600" marT="34300" marB="34300"/>
                </a:tc>
                <a:extLst>
                  <a:ext uri="{0D108BD9-81ED-4DB2-BD59-A6C34878D82A}">
                    <a16:rowId xmlns:a16="http://schemas.microsoft.com/office/drawing/2014/main" val="10000"/>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b="1" u="none" strike="noStrike" cap="none"/>
                        <a:t>Bubble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1"/>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Selection Sort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68600" marR="68600" marT="34300" marB="34300"/>
                </a:tc>
                <a:extLst>
                  <a:ext uri="{0D108BD9-81ED-4DB2-BD59-A6C34878D82A}">
                    <a16:rowId xmlns:a16="http://schemas.microsoft.com/office/drawing/2014/main" val="10002"/>
                  </a:ext>
                </a:extLst>
              </a:tr>
              <a:tr h="525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Quick Sort (with first element pivot)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All elements to the left/right of the pivot are smaller/larger</a:t>
                      </a:r>
                      <a:endParaRPr sz="1100" u="none" strike="noStrike" cap="none"/>
                    </a:p>
                  </a:txBody>
                  <a:tcPr marL="68600" marR="68600" marT="34300" marB="34300"/>
                </a:tc>
                <a:extLst>
                  <a:ext uri="{0D108BD9-81ED-4DB2-BD59-A6C34878D82A}">
                    <a16:rowId xmlns:a16="http://schemas.microsoft.com/office/drawing/2014/main" val="10003"/>
                  </a:ext>
                </a:extLst>
              </a:tr>
            </a:tbl>
          </a:graphicData>
        </a:graphic>
      </p:graphicFrame>
      <p:pic>
        <p:nvPicPr>
          <p:cNvPr id="2517" name="Google Shape;2517;p97"/>
          <p:cNvPicPr preferRelativeResize="0"/>
          <p:nvPr/>
        </p:nvPicPr>
        <p:blipFill rotWithShape="1">
          <a:blip r:embed="rId5">
            <a:alphaModFix/>
          </a:blip>
          <a:srcRect/>
          <a:stretch/>
        </p:blipFill>
        <p:spPr>
          <a:xfrm>
            <a:off x="1303817" y="209250"/>
            <a:ext cx="912580" cy="4725000"/>
          </a:xfrm>
          <a:prstGeom prst="rect">
            <a:avLst/>
          </a:prstGeom>
          <a:noFill/>
          <a:ln>
            <a:noFill/>
          </a:ln>
        </p:spPr>
      </p:pic>
      <p:sp>
        <p:nvSpPr>
          <p:cNvPr id="2518" name="Google Shape;2518;p97"/>
          <p:cNvSpPr txBox="1"/>
          <p:nvPr/>
        </p:nvSpPr>
        <p:spPr>
          <a:xfrm>
            <a:off x="3321346" y="2263730"/>
            <a:ext cx="54780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Since the ordering of elements in array D is different from the unsorted array, we know that </a:t>
            </a:r>
            <a:r>
              <a:rPr lang="en" sz="1800" b="1" i="0" u="none" strike="noStrike" cap="none">
                <a:solidFill>
                  <a:schemeClr val="dk1"/>
                </a:solidFill>
                <a:latin typeface="Calibri"/>
                <a:ea typeface="Calibri"/>
                <a:cs typeface="Calibri"/>
                <a:sym typeface="Calibri"/>
              </a:rPr>
              <a:t>at least one</a:t>
            </a:r>
            <a:r>
              <a:rPr lang="en" sz="1800" b="0" i="0" u="none" strike="noStrike" cap="none">
                <a:solidFill>
                  <a:schemeClr val="dk1"/>
                </a:solidFill>
                <a:latin typeface="Calibri"/>
                <a:ea typeface="Calibri"/>
                <a:cs typeface="Calibri"/>
                <a:sym typeface="Calibri"/>
              </a:rPr>
              <a:t> iteration of the sort was run. However, the largest element (Patty) is not at the end of the array. Thus, sorting algorithm D is not Bubble Sort.</a:t>
            </a:r>
            <a:endParaRPr sz="1100" b="0" i="0" u="none" strike="noStrike" cap="none">
              <a:solidFill>
                <a:srgbClr val="000000"/>
              </a:solidFill>
              <a:latin typeface="Arial"/>
              <a:ea typeface="Arial"/>
              <a:cs typeface="Arial"/>
              <a:sym typeface="Arial"/>
            </a:endParaRPr>
          </a:p>
        </p:txBody>
      </p:sp>
      <p:sp>
        <p:nvSpPr>
          <p:cNvPr id="2519" name="Google Shape;2519;p97"/>
          <p:cNvSpPr/>
          <p:nvPr/>
        </p:nvSpPr>
        <p:spPr>
          <a:xfrm>
            <a:off x="2432116" y="438346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20" name="Google Shape;2520;p97"/>
          <p:cNvSpPr/>
          <p:nvPr/>
        </p:nvSpPr>
        <p:spPr>
          <a:xfrm>
            <a:off x="359201" y="1040484"/>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21" name="Google Shape;2521;p97"/>
          <p:cNvSpPr/>
          <p:nvPr/>
        </p:nvSpPr>
        <p:spPr>
          <a:xfrm>
            <a:off x="1457620" y="3615457"/>
            <a:ext cx="402900" cy="233400"/>
          </a:xfrm>
          <a:prstGeom prst="rect">
            <a:avLst/>
          </a:prstGeom>
          <a:noFill/>
          <a:ln w="571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6649</Words>
  <Application>Microsoft Macintosh PowerPoint</Application>
  <PresentationFormat>On-screen Show (16:9)</PresentationFormat>
  <Paragraphs>1355</Paragraphs>
  <Slides>188</Slides>
  <Notes>188</Notes>
  <HiddenSlides>16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188</vt:i4>
      </vt:variant>
    </vt:vector>
  </HeadingPairs>
  <TitlesOfParts>
    <vt:vector size="193" baseType="lpstr">
      <vt:lpstr>Arial</vt:lpstr>
      <vt:lpstr>Calibri</vt:lpstr>
      <vt:lpstr>Roboto</vt:lpstr>
      <vt:lpstr>Consolas</vt:lpstr>
      <vt:lpstr>Simple Light</vt:lpstr>
      <vt:lpstr>CS2040S Tutorial 5</vt:lpstr>
      <vt:lpstr>Tutorial Time</vt:lpstr>
      <vt:lpstr>Problem 1: AVL vs Trie</vt:lpstr>
      <vt:lpstr>Problem 1: AVL vs Trie</vt:lpstr>
      <vt:lpstr>Problem 1: AVL vs Trie</vt:lpstr>
      <vt:lpstr>Problem 1: AVL vs Trie</vt:lpstr>
      <vt:lpstr>Problem 1: AVL vs Trie</vt:lpstr>
      <vt:lpstr>Problem 1: AVL vs Trie</vt:lpstr>
      <vt:lpstr>Problem 2: kd-Trees</vt:lpstr>
      <vt:lpstr>Problem 2a: kd-Trees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2a: kd-Trees</vt:lpstr>
      <vt:lpstr>Problem 2a: kd-Trees</vt:lpstr>
      <vt:lpstr>Problem 2b: kd-Trees</vt:lpstr>
      <vt:lpstr>Problem 2b: kd-Trees</vt:lpstr>
      <vt:lpstr>Problem 2b: kd-Trees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2b: kd-Trees</vt:lpstr>
      <vt:lpstr>Problem 2b: kd-Trees</vt:lpstr>
      <vt:lpstr>PowerPoint Presentation</vt:lpstr>
      <vt:lpstr>Problem 2b: kd-Trees</vt:lpstr>
      <vt:lpstr>Problem 2c: kd-Trees</vt:lpstr>
      <vt:lpstr>Problem 2c: Min/Max x-coordinate in kd-Tree</vt:lpstr>
      <vt:lpstr>PowerPoint Presentation</vt:lpstr>
      <vt:lpstr>PowerPoint Presentation</vt:lpstr>
      <vt:lpstr>PowerPoint Presentation</vt:lpstr>
      <vt:lpstr>PowerPoint Presentation</vt:lpstr>
      <vt:lpstr>PowerPoint Presentation</vt:lpstr>
      <vt:lpstr>Problem 2c: kd-Trees</vt:lpstr>
      <vt:lpstr>Problem 2c: kd-Trees</vt:lpstr>
      <vt:lpstr>PowerPoint Presentation</vt:lpstr>
      <vt:lpstr>Problem 2c: kd-Trees</vt:lpstr>
      <vt:lpstr>Problem 3: 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4: Bit Tries</vt:lpstr>
      <vt:lpstr>Problem 4: Bit Tries</vt:lpstr>
      <vt:lpstr>Problem 4: Bit Tries</vt:lpstr>
      <vt:lpstr>SORTING JUMBLE (CS2040S 2020 MIDTERM)</vt:lpstr>
      <vt:lpstr>Sorting Jumble</vt:lpstr>
      <vt:lpstr>PowerPoint Presentation</vt:lpstr>
      <vt:lpstr>Sorting Jumble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ANALYSIS (CS2040S 2020 MIDTERM)</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Algorithm Analysis</vt:lpstr>
      <vt:lpstr>PowerPoint Presentation</vt:lpstr>
      <vt:lpstr>2021 5D</vt:lpstr>
      <vt:lpstr>2021 5D</vt:lpstr>
      <vt:lpstr>2021 5D</vt:lpstr>
      <vt:lpstr>2021 5D</vt:lpstr>
      <vt:lpstr>MIDTERM SORTING (CS2040S 2021 MIDTERM)</vt:lpstr>
      <vt:lpstr>PowerPoint Presentation</vt:lpstr>
      <vt:lpstr>PowerPoint Presentation</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Midterm Sorting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2017 q2c</vt:lpstr>
      <vt:lpstr>PowerPoint Presentation</vt:lpstr>
      <vt:lpstr>2020 3c</vt:lpstr>
      <vt:lpstr>2020 3c</vt:lpstr>
      <vt:lpstr>2021 5D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CS2040S Tutorial 5</dc:title>
  <cp:lastModifiedBy>Chee Zhong Wei</cp:lastModifiedBy>
  <cp:revision>1</cp:revision>
  <dcterms:modified xsi:type="dcterms:W3CDTF">2023-02-27T12:58:55Z</dcterms:modified>
</cp:coreProperties>
</file>